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349" r:id="rId2"/>
    <p:sldId id="276" r:id="rId3"/>
    <p:sldId id="277" r:id="rId4"/>
    <p:sldId id="350" r:id="rId5"/>
    <p:sldId id="257" r:id="rId6"/>
    <p:sldId id="279" r:id="rId7"/>
    <p:sldId id="317" r:id="rId8"/>
    <p:sldId id="324" r:id="rId9"/>
    <p:sldId id="347" r:id="rId10"/>
    <p:sldId id="310" r:id="rId11"/>
    <p:sldId id="340" r:id="rId12"/>
    <p:sldId id="322" r:id="rId13"/>
    <p:sldId id="341" r:id="rId14"/>
    <p:sldId id="342" r:id="rId15"/>
    <p:sldId id="344" r:id="rId16"/>
    <p:sldId id="343" r:id="rId17"/>
    <p:sldId id="330" r:id="rId18"/>
    <p:sldId id="331" r:id="rId19"/>
    <p:sldId id="335" r:id="rId20"/>
    <p:sldId id="337" r:id="rId21"/>
    <p:sldId id="336" r:id="rId22"/>
    <p:sldId id="338" r:id="rId23"/>
    <p:sldId id="326" r:id="rId24"/>
    <p:sldId id="325" r:id="rId25"/>
    <p:sldId id="323" r:id="rId26"/>
    <p:sldId id="329" r:id="rId27"/>
    <p:sldId id="352" r:id="rId28"/>
    <p:sldId id="320" r:id="rId29"/>
    <p:sldId id="327" r:id="rId30"/>
    <p:sldId id="346" r:id="rId31"/>
    <p:sldId id="333" r:id="rId32"/>
    <p:sldId id="334" r:id="rId33"/>
    <p:sldId id="311" r:id="rId34"/>
    <p:sldId id="321" r:id="rId35"/>
    <p:sldId id="328" r:id="rId36"/>
    <p:sldId id="297" r:id="rId37"/>
    <p:sldId id="274" r:id="rId38"/>
    <p:sldId id="348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407D2C-5B8B-44AA-B716-D91619A2033E}" v="120" dt="2023-02-28T17:34:00.52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56"/>
    <p:restoredTop sz="94552"/>
  </p:normalViewPr>
  <p:slideViewPr>
    <p:cSldViewPr snapToGrid="0" snapToObjects="1">
      <p:cViewPr varScale="1">
        <p:scale>
          <a:sx n="36" d="100"/>
          <a:sy n="36" d="100"/>
        </p:scale>
        <p:origin x="67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itrios Doudesis" userId="f8ef3e63-7e95-492c-9767-fc2a9b7d7bf3" providerId="ADAL" clId="{75407D2C-5B8B-44AA-B716-D91619A2033E}"/>
    <pc:docChg chg="undo custSel delSld modSld">
      <pc:chgData name="Dimitrios Doudesis" userId="f8ef3e63-7e95-492c-9767-fc2a9b7d7bf3" providerId="ADAL" clId="{75407D2C-5B8B-44AA-B716-D91619A2033E}" dt="2023-02-28T17:34:52.312" v="222" actId="20577"/>
      <pc:docMkLst>
        <pc:docMk/>
      </pc:docMkLst>
      <pc:sldChg chg="modAnim">
        <pc:chgData name="Dimitrios Doudesis" userId="f8ef3e63-7e95-492c-9767-fc2a9b7d7bf3" providerId="ADAL" clId="{75407D2C-5B8B-44AA-B716-D91619A2033E}" dt="2022-11-02T19:31:25.648" v="3"/>
        <pc:sldMkLst>
          <pc:docMk/>
          <pc:sldMk cId="4184891268" sldId="257"/>
        </pc:sldMkLst>
      </pc:sldChg>
      <pc:sldChg chg="modAnim">
        <pc:chgData name="Dimitrios Doudesis" userId="f8ef3e63-7e95-492c-9767-fc2a9b7d7bf3" providerId="ADAL" clId="{75407D2C-5B8B-44AA-B716-D91619A2033E}" dt="2022-11-04T18:11:35.844" v="177"/>
        <pc:sldMkLst>
          <pc:docMk/>
          <pc:sldMk cId="3549455322" sldId="311"/>
        </pc:sldMkLst>
      </pc:sldChg>
      <pc:sldChg chg="modSp mod modAnim">
        <pc:chgData name="Dimitrios Doudesis" userId="f8ef3e63-7e95-492c-9767-fc2a9b7d7bf3" providerId="ADAL" clId="{75407D2C-5B8B-44AA-B716-D91619A2033E}" dt="2022-11-04T18:07:37.250" v="144" actId="14826"/>
        <pc:sldMkLst>
          <pc:docMk/>
          <pc:sldMk cId="2408332965" sldId="317"/>
        </pc:sldMkLst>
        <pc:spChg chg="mod">
          <ac:chgData name="Dimitrios Doudesis" userId="f8ef3e63-7e95-492c-9767-fc2a9b7d7bf3" providerId="ADAL" clId="{75407D2C-5B8B-44AA-B716-D91619A2033E}" dt="2022-11-02T19:31:56.416" v="5" actId="1076"/>
          <ac:spMkLst>
            <pc:docMk/>
            <pc:sldMk cId="2408332965" sldId="317"/>
            <ac:spMk id="3" creationId="{F6826792-E23F-8945-8D67-78E05F33F545}"/>
          </ac:spMkLst>
        </pc:spChg>
        <pc:picChg chg="mod">
          <ac:chgData name="Dimitrios Doudesis" userId="f8ef3e63-7e95-492c-9767-fc2a9b7d7bf3" providerId="ADAL" clId="{75407D2C-5B8B-44AA-B716-D91619A2033E}" dt="2022-11-04T18:07:37.250" v="144" actId="14826"/>
          <ac:picMkLst>
            <pc:docMk/>
            <pc:sldMk cId="2408332965" sldId="317"/>
            <ac:picMk id="21" creationId="{B295B66D-661D-123A-17CF-A76B8B3C9CC8}"/>
          </ac:picMkLst>
        </pc:picChg>
      </pc:sldChg>
      <pc:sldChg chg="del">
        <pc:chgData name="Dimitrios Doudesis" userId="f8ef3e63-7e95-492c-9767-fc2a9b7d7bf3" providerId="ADAL" clId="{75407D2C-5B8B-44AA-B716-D91619A2033E}" dt="2022-11-02T19:32:21.328" v="7" actId="47"/>
        <pc:sldMkLst>
          <pc:docMk/>
          <pc:sldMk cId="3055122965" sldId="319"/>
        </pc:sldMkLst>
      </pc:sldChg>
      <pc:sldChg chg="modSp mod modAnim">
        <pc:chgData name="Dimitrios Doudesis" userId="f8ef3e63-7e95-492c-9767-fc2a9b7d7bf3" providerId="ADAL" clId="{75407D2C-5B8B-44AA-B716-D91619A2033E}" dt="2022-11-02T19:33:31.672" v="19" actId="14100"/>
        <pc:sldMkLst>
          <pc:docMk/>
          <pc:sldMk cId="53802824" sldId="322"/>
        </pc:sldMkLst>
        <pc:spChg chg="mod">
          <ac:chgData name="Dimitrios Doudesis" userId="f8ef3e63-7e95-492c-9767-fc2a9b7d7bf3" providerId="ADAL" clId="{75407D2C-5B8B-44AA-B716-D91619A2033E}" dt="2022-11-02T19:33:31.672" v="19" actId="14100"/>
          <ac:spMkLst>
            <pc:docMk/>
            <pc:sldMk cId="53802824" sldId="322"/>
            <ac:spMk id="16" creationId="{57149F85-BE74-FD48-80D5-CFEEF6C2F386}"/>
          </ac:spMkLst>
        </pc:spChg>
        <pc:picChg chg="mod">
          <ac:chgData name="Dimitrios Doudesis" userId="f8ef3e63-7e95-492c-9767-fc2a9b7d7bf3" providerId="ADAL" clId="{75407D2C-5B8B-44AA-B716-D91619A2033E}" dt="2022-11-02T19:33:24.583" v="17" actId="1076"/>
          <ac:picMkLst>
            <pc:docMk/>
            <pc:sldMk cId="53802824" sldId="322"/>
            <ac:picMk id="4" creationId="{AA702BE2-4526-0949-A42E-3FB78CF9FDE3}"/>
          </ac:picMkLst>
        </pc:picChg>
      </pc:sldChg>
      <pc:sldChg chg="modAnim">
        <pc:chgData name="Dimitrios Doudesis" userId="f8ef3e63-7e95-492c-9767-fc2a9b7d7bf3" providerId="ADAL" clId="{75407D2C-5B8B-44AA-B716-D91619A2033E}" dt="2022-11-03T17:54:56.904" v="72"/>
        <pc:sldMkLst>
          <pc:docMk/>
          <pc:sldMk cId="1269609044" sldId="323"/>
        </pc:sldMkLst>
      </pc:sldChg>
      <pc:sldChg chg="modAnim">
        <pc:chgData name="Dimitrios Doudesis" userId="f8ef3e63-7e95-492c-9767-fc2a9b7d7bf3" providerId="ADAL" clId="{75407D2C-5B8B-44AA-B716-D91619A2033E}" dt="2022-11-02T19:32:43.528" v="9"/>
        <pc:sldMkLst>
          <pc:docMk/>
          <pc:sldMk cId="206908738" sldId="324"/>
        </pc:sldMkLst>
      </pc:sldChg>
      <pc:sldChg chg="modAnim">
        <pc:chgData name="Dimitrios Doudesis" userId="f8ef3e63-7e95-492c-9767-fc2a9b7d7bf3" providerId="ADAL" clId="{75407D2C-5B8B-44AA-B716-D91619A2033E}" dt="2022-11-03T17:54:50.197" v="69"/>
        <pc:sldMkLst>
          <pc:docMk/>
          <pc:sldMk cId="3971466114" sldId="325"/>
        </pc:sldMkLst>
      </pc:sldChg>
      <pc:sldChg chg="modSp mod modAnim">
        <pc:chgData name="Dimitrios Doudesis" userId="f8ef3e63-7e95-492c-9767-fc2a9b7d7bf3" providerId="ADAL" clId="{75407D2C-5B8B-44AA-B716-D91619A2033E}" dt="2022-11-04T18:10:32.716" v="170" actId="20577"/>
        <pc:sldMkLst>
          <pc:docMk/>
          <pc:sldMk cId="2697918927" sldId="327"/>
        </pc:sldMkLst>
        <pc:spChg chg="mod">
          <ac:chgData name="Dimitrios Doudesis" userId="f8ef3e63-7e95-492c-9767-fc2a9b7d7bf3" providerId="ADAL" clId="{75407D2C-5B8B-44AA-B716-D91619A2033E}" dt="2022-11-04T18:10:29.565" v="169" actId="20577"/>
          <ac:spMkLst>
            <pc:docMk/>
            <pc:sldMk cId="2697918927" sldId="327"/>
            <ac:spMk id="15" creationId="{A0366221-CA33-4F4E-8F79-3B8F905E3E08}"/>
          </ac:spMkLst>
        </pc:spChg>
        <pc:spChg chg="mod">
          <ac:chgData name="Dimitrios Doudesis" userId="f8ef3e63-7e95-492c-9767-fc2a9b7d7bf3" providerId="ADAL" clId="{75407D2C-5B8B-44AA-B716-D91619A2033E}" dt="2022-11-04T18:10:32.716" v="170" actId="20577"/>
          <ac:spMkLst>
            <pc:docMk/>
            <pc:sldMk cId="2697918927" sldId="327"/>
            <ac:spMk id="18" creationId="{0DF61631-A1F4-9747-830D-0DC34BE5AE4F}"/>
          </ac:spMkLst>
        </pc:spChg>
      </pc:sldChg>
      <pc:sldChg chg="modSp mod modAnim">
        <pc:chgData name="Dimitrios Doudesis" userId="f8ef3e63-7e95-492c-9767-fc2a9b7d7bf3" providerId="ADAL" clId="{75407D2C-5B8B-44AA-B716-D91619A2033E}" dt="2023-02-28T17:34:00.525" v="196"/>
        <pc:sldMkLst>
          <pc:docMk/>
          <pc:sldMk cId="632168348" sldId="328"/>
        </pc:sldMkLst>
        <pc:spChg chg="mod">
          <ac:chgData name="Dimitrios Doudesis" userId="f8ef3e63-7e95-492c-9767-fc2a9b7d7bf3" providerId="ADAL" clId="{75407D2C-5B8B-44AA-B716-D91619A2033E}" dt="2022-11-03T17:55:58.065" v="91" actId="20577"/>
          <ac:spMkLst>
            <pc:docMk/>
            <pc:sldMk cId="632168348" sldId="328"/>
            <ac:spMk id="12" creationId="{1058BCFE-D44D-0F4C-999C-CCC07C261ED4}"/>
          </ac:spMkLst>
        </pc:spChg>
        <pc:picChg chg="mod">
          <ac:chgData name="Dimitrios Doudesis" userId="f8ef3e63-7e95-492c-9767-fc2a9b7d7bf3" providerId="ADAL" clId="{75407D2C-5B8B-44AA-B716-D91619A2033E}" dt="2022-11-03T17:56:44.892" v="92" actId="14826"/>
          <ac:picMkLst>
            <pc:docMk/>
            <pc:sldMk cId="632168348" sldId="328"/>
            <ac:picMk id="32" creationId="{ED53060B-3FBA-35E4-6996-B85F6E64CB3F}"/>
          </ac:picMkLst>
        </pc:picChg>
      </pc:sldChg>
      <pc:sldChg chg="modAnim">
        <pc:chgData name="Dimitrios Doudesis" userId="f8ef3e63-7e95-492c-9767-fc2a9b7d7bf3" providerId="ADAL" clId="{75407D2C-5B8B-44AA-B716-D91619A2033E}" dt="2022-11-03T17:55:02.786" v="78"/>
        <pc:sldMkLst>
          <pc:docMk/>
          <pc:sldMk cId="187363545" sldId="329"/>
        </pc:sldMkLst>
      </pc:sldChg>
      <pc:sldChg chg="modAnim">
        <pc:chgData name="Dimitrios Doudesis" userId="f8ef3e63-7e95-492c-9767-fc2a9b7d7bf3" providerId="ADAL" clId="{75407D2C-5B8B-44AA-B716-D91619A2033E}" dt="2022-11-02T19:34:19.951" v="42"/>
        <pc:sldMkLst>
          <pc:docMk/>
          <pc:sldMk cId="3421138869" sldId="330"/>
        </pc:sldMkLst>
      </pc:sldChg>
      <pc:sldChg chg="modAnim">
        <pc:chgData name="Dimitrios Doudesis" userId="f8ef3e63-7e95-492c-9767-fc2a9b7d7bf3" providerId="ADAL" clId="{75407D2C-5B8B-44AA-B716-D91619A2033E}" dt="2022-11-02T19:34:28.064" v="45"/>
        <pc:sldMkLst>
          <pc:docMk/>
          <pc:sldMk cId="2009279913" sldId="331"/>
        </pc:sldMkLst>
      </pc:sldChg>
      <pc:sldChg chg="modAnim">
        <pc:chgData name="Dimitrios Doudesis" userId="f8ef3e63-7e95-492c-9767-fc2a9b7d7bf3" providerId="ADAL" clId="{75407D2C-5B8B-44AA-B716-D91619A2033E}" dt="2022-11-03T17:54:12.019" v="52"/>
        <pc:sldMkLst>
          <pc:docMk/>
          <pc:sldMk cId="1849056049" sldId="335"/>
        </pc:sldMkLst>
      </pc:sldChg>
      <pc:sldChg chg="modAnim">
        <pc:chgData name="Dimitrios Doudesis" userId="f8ef3e63-7e95-492c-9767-fc2a9b7d7bf3" providerId="ADAL" clId="{75407D2C-5B8B-44AA-B716-D91619A2033E}" dt="2022-11-03T17:54:25.281" v="61"/>
        <pc:sldMkLst>
          <pc:docMk/>
          <pc:sldMk cId="3606398965" sldId="336"/>
        </pc:sldMkLst>
      </pc:sldChg>
      <pc:sldChg chg="modAnim">
        <pc:chgData name="Dimitrios Doudesis" userId="f8ef3e63-7e95-492c-9767-fc2a9b7d7bf3" providerId="ADAL" clId="{75407D2C-5B8B-44AA-B716-D91619A2033E}" dt="2022-11-03T17:54:17.049" v="54"/>
        <pc:sldMkLst>
          <pc:docMk/>
          <pc:sldMk cId="3279574253" sldId="337"/>
        </pc:sldMkLst>
      </pc:sldChg>
      <pc:sldChg chg="modAnim">
        <pc:chgData name="Dimitrios Doudesis" userId="f8ef3e63-7e95-492c-9767-fc2a9b7d7bf3" providerId="ADAL" clId="{75407D2C-5B8B-44AA-B716-D91619A2033E}" dt="2022-11-03T17:54:32.481" v="63"/>
        <pc:sldMkLst>
          <pc:docMk/>
          <pc:sldMk cId="2990223347" sldId="338"/>
        </pc:sldMkLst>
      </pc:sldChg>
      <pc:sldChg chg="modAnim">
        <pc:chgData name="Dimitrios Doudesis" userId="f8ef3e63-7e95-492c-9767-fc2a9b7d7bf3" providerId="ADAL" clId="{75407D2C-5B8B-44AA-B716-D91619A2033E}" dt="2022-11-02T19:33:09.519" v="13"/>
        <pc:sldMkLst>
          <pc:docMk/>
          <pc:sldMk cId="2095620599" sldId="340"/>
        </pc:sldMkLst>
      </pc:sldChg>
      <pc:sldChg chg="modAnim">
        <pc:chgData name="Dimitrios Doudesis" userId="f8ef3e63-7e95-492c-9767-fc2a9b7d7bf3" providerId="ADAL" clId="{75407D2C-5B8B-44AA-B716-D91619A2033E}" dt="2022-11-02T19:33:45.415" v="22"/>
        <pc:sldMkLst>
          <pc:docMk/>
          <pc:sldMk cId="1314503759" sldId="341"/>
        </pc:sldMkLst>
      </pc:sldChg>
      <pc:sldChg chg="modAnim">
        <pc:chgData name="Dimitrios Doudesis" userId="f8ef3e63-7e95-492c-9767-fc2a9b7d7bf3" providerId="ADAL" clId="{75407D2C-5B8B-44AA-B716-D91619A2033E}" dt="2022-11-02T19:33:58.407" v="28"/>
        <pc:sldMkLst>
          <pc:docMk/>
          <pc:sldMk cId="2142226534" sldId="342"/>
        </pc:sldMkLst>
      </pc:sldChg>
      <pc:sldChg chg="modAnim">
        <pc:chgData name="Dimitrios Doudesis" userId="f8ef3e63-7e95-492c-9767-fc2a9b7d7bf3" providerId="ADAL" clId="{75407D2C-5B8B-44AA-B716-D91619A2033E}" dt="2022-11-02T19:34:08.919" v="39"/>
        <pc:sldMkLst>
          <pc:docMk/>
          <pc:sldMk cId="3992792112" sldId="343"/>
        </pc:sldMkLst>
      </pc:sldChg>
      <pc:sldChg chg="modAnim">
        <pc:chgData name="Dimitrios Doudesis" userId="f8ef3e63-7e95-492c-9767-fc2a9b7d7bf3" providerId="ADAL" clId="{75407D2C-5B8B-44AA-B716-D91619A2033E}" dt="2022-11-02T19:34:03.056" v="33"/>
        <pc:sldMkLst>
          <pc:docMk/>
          <pc:sldMk cId="2220283136" sldId="344"/>
        </pc:sldMkLst>
      </pc:sldChg>
      <pc:sldChg chg="modSp mod modAnim">
        <pc:chgData name="Dimitrios Doudesis" userId="f8ef3e63-7e95-492c-9767-fc2a9b7d7bf3" providerId="ADAL" clId="{75407D2C-5B8B-44AA-B716-D91619A2033E}" dt="2023-02-28T17:32:02.713" v="192" actId="1037"/>
        <pc:sldMkLst>
          <pc:docMk/>
          <pc:sldMk cId="3499327134" sldId="347"/>
        </pc:sldMkLst>
        <pc:spChg chg="mod">
          <ac:chgData name="Dimitrios Doudesis" userId="f8ef3e63-7e95-492c-9767-fc2a9b7d7bf3" providerId="ADAL" clId="{75407D2C-5B8B-44AA-B716-D91619A2033E}" dt="2023-02-28T17:32:02.713" v="192" actId="1037"/>
          <ac:spMkLst>
            <pc:docMk/>
            <pc:sldMk cId="3499327134" sldId="347"/>
            <ac:spMk id="8" creationId="{58243A5C-260A-E74D-A9C6-2D4632AD5D1B}"/>
          </ac:spMkLst>
        </pc:spChg>
      </pc:sldChg>
      <pc:sldChg chg="modSp mod">
        <pc:chgData name="Dimitrios Doudesis" userId="f8ef3e63-7e95-492c-9767-fc2a9b7d7bf3" providerId="ADAL" clId="{75407D2C-5B8B-44AA-B716-D91619A2033E}" dt="2023-02-28T17:34:52.312" v="222" actId="20577"/>
        <pc:sldMkLst>
          <pc:docMk/>
          <pc:sldMk cId="362457545" sldId="348"/>
        </pc:sldMkLst>
        <pc:spChg chg="mod">
          <ac:chgData name="Dimitrios Doudesis" userId="f8ef3e63-7e95-492c-9767-fc2a9b7d7bf3" providerId="ADAL" clId="{75407D2C-5B8B-44AA-B716-D91619A2033E}" dt="2023-02-28T17:34:52.312" v="222" actId="20577"/>
          <ac:spMkLst>
            <pc:docMk/>
            <pc:sldMk cId="362457545" sldId="348"/>
            <ac:spMk id="2" creationId="{F0746A6B-048B-CA41-BB97-494E7EEA7C55}"/>
          </ac:spMkLst>
        </pc:spChg>
      </pc:sldChg>
      <pc:sldChg chg="modAnim">
        <pc:chgData name="Dimitrios Doudesis" userId="f8ef3e63-7e95-492c-9767-fc2a9b7d7bf3" providerId="ADAL" clId="{75407D2C-5B8B-44AA-B716-D91619A2033E}" dt="2022-11-03T17:55:11.254" v="80"/>
        <pc:sldMkLst>
          <pc:docMk/>
          <pc:sldMk cId="146539028" sldId="352"/>
        </pc:sldMkLst>
      </pc:sldChg>
    </pc:docChg>
  </pc:docChgLst>
  <pc:docChgLst>
    <pc:chgData name="DOUDESIS Dimitrios" userId="f8ef3e63-7e95-492c-9767-fc2a9b7d7bf3" providerId="ADAL" clId="{75407D2C-5B8B-44AA-B716-D91619A2033E}"/>
    <pc:docChg chg="custSel modSld">
      <pc:chgData name="DOUDESIS Dimitrios" userId="f8ef3e63-7e95-492c-9767-fc2a9b7d7bf3" providerId="ADAL" clId="{75407D2C-5B8B-44AA-B716-D91619A2033E}" dt="2022-09-06T15:17:12.296" v="3" actId="478"/>
      <pc:docMkLst>
        <pc:docMk/>
      </pc:docMkLst>
      <pc:sldChg chg="addSp delSp modSp mod">
        <pc:chgData name="DOUDESIS Dimitrios" userId="f8ef3e63-7e95-492c-9767-fc2a9b7d7bf3" providerId="ADAL" clId="{75407D2C-5B8B-44AA-B716-D91619A2033E}" dt="2022-09-06T15:17:07.286" v="1" actId="478"/>
        <pc:sldMkLst>
          <pc:docMk/>
          <pc:sldMk cId="2700791824" sldId="349"/>
        </pc:sldMkLst>
        <pc:spChg chg="add del mod">
          <ac:chgData name="DOUDESIS Dimitrios" userId="f8ef3e63-7e95-492c-9767-fc2a9b7d7bf3" providerId="ADAL" clId="{75407D2C-5B8B-44AA-B716-D91619A2033E}" dt="2022-09-06T15:17:07.286" v="1" actId="478"/>
          <ac:spMkLst>
            <pc:docMk/>
            <pc:sldMk cId="2700791824" sldId="349"/>
            <ac:spMk id="4" creationId="{F8DDD314-B148-46CB-5D02-4698152E50E8}"/>
          </ac:spMkLst>
        </pc:spChg>
        <pc:spChg chg="del">
          <ac:chgData name="DOUDESIS Dimitrios" userId="f8ef3e63-7e95-492c-9767-fc2a9b7d7bf3" providerId="ADAL" clId="{75407D2C-5B8B-44AA-B716-D91619A2033E}" dt="2022-09-06T15:17:06.461" v="0" actId="478"/>
          <ac:spMkLst>
            <pc:docMk/>
            <pc:sldMk cId="2700791824" sldId="349"/>
            <ac:spMk id="161" creationId="{00000000-0000-0000-0000-000000000000}"/>
          </ac:spMkLst>
        </pc:spChg>
      </pc:sldChg>
      <pc:sldChg chg="addSp delSp modSp mod">
        <pc:chgData name="DOUDESIS Dimitrios" userId="f8ef3e63-7e95-492c-9767-fc2a9b7d7bf3" providerId="ADAL" clId="{75407D2C-5B8B-44AA-B716-D91619A2033E}" dt="2022-09-06T15:17:12.296" v="3" actId="478"/>
        <pc:sldMkLst>
          <pc:docMk/>
          <pc:sldMk cId="3244078284" sldId="350"/>
        </pc:sldMkLst>
        <pc:spChg chg="add del mod">
          <ac:chgData name="DOUDESIS Dimitrios" userId="f8ef3e63-7e95-492c-9767-fc2a9b7d7bf3" providerId="ADAL" clId="{75407D2C-5B8B-44AA-B716-D91619A2033E}" dt="2022-09-06T15:17:12.296" v="3" actId="478"/>
          <ac:spMkLst>
            <pc:docMk/>
            <pc:sldMk cId="3244078284" sldId="350"/>
            <ac:spMk id="4" creationId="{3FA2CD82-16EE-560A-BA4F-751D3D1EFF87}"/>
          </ac:spMkLst>
        </pc:spChg>
        <pc:spChg chg="del">
          <ac:chgData name="DOUDESIS Dimitrios" userId="f8ef3e63-7e95-492c-9767-fc2a9b7d7bf3" providerId="ADAL" clId="{75407D2C-5B8B-44AA-B716-D91619A2033E}" dt="2022-09-06T15:17:10.193" v="2" actId="478"/>
          <ac:spMkLst>
            <pc:docMk/>
            <pc:sldMk cId="3244078284" sldId="350"/>
            <ac:spMk id="16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1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6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Rectangle"/>
          <p:cNvSpPr/>
          <p:nvPr/>
        </p:nvSpPr>
        <p:spPr>
          <a:xfrm>
            <a:off x="1008955" y="1064815"/>
            <a:ext cx="11190189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/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/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/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/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r>
              <a:t>Agenda Title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Fact information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7" r:id="rId5"/>
    <p:sldLayoutId id="2147483659" r:id="rId6"/>
    <p:sldLayoutId id="2147483661" r:id="rId7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_ufg4uW4U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b604.github.io/docs/coding-together-2019/index.html" TargetMode="Externa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hyperlink" Target="https://ab604.github.io/docs/coding-together-2019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_ufg4uW4U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hyperlink" Target="https://ab604.github.io/docs/coding-together-2019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ab604.github.io/docs/coding-together-2019/index.html" TargetMode="External"/><Relationship Id="rId4" Type="http://schemas.openxmlformats.org/officeDocument/2006/relationships/hyperlink" Target="https://www.youtube.com/watch?v=Zc_ufg4uW4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_ufg4uW4U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hyperlink" Target="https://ab604.github.io/docs/coding-together-2019/index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b604.github.io/docs/coding-together-2019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pirhandbook.com/en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ELALQlO-y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b604.github.io/docs/coding-together-2019/index.html" TargetMode="Externa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pirhandbook.com/en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witter.com/dataandme" TargetMode="External"/><Relationship Id="rId4" Type="http://schemas.openxmlformats.org/officeDocument/2006/relationships/hyperlink" Target="https://twitter.com/grrrck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rickadenbuie.com/project/tidyexplain/" TargetMode="External"/><Relationship Id="rId7" Type="http://schemas.openxmlformats.org/officeDocument/2006/relationships/hyperlink" Target="https://bit.ly/3qfhBb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tidydatatutor.com/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milhvitfeldt.github.io/r-color-palettes/discrete.html" TargetMode="External"/><Relationship Id="rId2" Type="http://schemas.openxmlformats.org/officeDocument/2006/relationships/hyperlink" Target="https://github.com/EmilHvitfeldt/r-color-palettes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jspielman.github.io/introverse/articles/introverse_onl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4</a:t>
            </a:r>
            <a:br>
              <a:rPr lang="en-GB" dirty="0"/>
            </a:br>
            <a:r>
              <a:rPr lang="en-GB" sz="11500" dirty="0"/>
              <a:t>Week 8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918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31F0C-B62C-8844-9750-65C5ECAD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1386384"/>
            <a:ext cx="20269200" cy="5359732"/>
          </a:xfrm>
        </p:spPr>
        <p:txBody>
          <a:bodyPr/>
          <a:lstStyle/>
          <a:p>
            <a:r>
              <a:rPr lang="en-US" dirty="0"/>
              <a:t>Wrangling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4C2E-543E-AF43-B453-B7344AA3B66E}"/>
              </a:ext>
            </a:extLst>
          </p:cNvPr>
          <p:cNvSpPr txBox="1"/>
          <p:nvPr/>
        </p:nvSpPr>
        <p:spPr>
          <a:xfrm>
            <a:off x="699651" y="11928537"/>
            <a:ext cx="12192000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 by Allison Horst</a:t>
            </a:r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FB7D7C6-A1E8-9546-A4DB-187C3325D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34" y="2119741"/>
            <a:ext cx="16042105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513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E678B9-CFE0-B342-B47C-8FE54D31FBBB}"/>
              </a:ext>
            </a:extLst>
          </p:cNvPr>
          <p:cNvGrpSpPr/>
          <p:nvPr/>
        </p:nvGrpSpPr>
        <p:grpSpPr>
          <a:xfrm>
            <a:off x="10290147" y="4026504"/>
            <a:ext cx="12932150" cy="6492830"/>
            <a:chOff x="4700350" y="2539504"/>
            <a:chExt cx="17125773" cy="8163514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D87A7074-B678-A649-8456-29AC7EFE7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350" y="2539504"/>
              <a:ext cx="16746191" cy="745879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7922A4-EF01-CD44-BA03-301E17CDAA4A}"/>
                </a:ext>
              </a:extLst>
            </p:cNvPr>
            <p:cNvSpPr txBox="1"/>
            <p:nvPr/>
          </p:nvSpPr>
          <p:spPr>
            <a:xfrm>
              <a:off x="13037183" y="10151584"/>
              <a:ext cx="8788940" cy="551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Source: R for Data Science book, Figure 5.1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419CCD0-11C6-BD4C-8CD9-CF5968EA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016" y="-412955"/>
            <a:ext cx="20269200" cy="5213153"/>
          </a:xfrm>
        </p:spPr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5D63F50-CD37-B742-824F-62E4E61F3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611"/>
              </p:ext>
            </p:extLst>
          </p:nvPr>
        </p:nvGraphicFramePr>
        <p:xfrm>
          <a:off x="1740784" y="3654119"/>
          <a:ext cx="8202764" cy="793424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91789">
                  <a:extLst>
                    <a:ext uri="{9D8B030D-6E8A-4147-A177-3AD203B41FA5}">
                      <a16:colId xmlns:a16="http://schemas.microsoft.com/office/drawing/2014/main" val="1141750886"/>
                    </a:ext>
                  </a:extLst>
                </a:gridCol>
                <a:gridCol w="5510975">
                  <a:extLst>
                    <a:ext uri="{9D8B030D-6E8A-4147-A177-3AD203B41FA5}">
                      <a16:colId xmlns:a16="http://schemas.microsoft.com/office/drawing/2014/main" val="1273119809"/>
                    </a:ext>
                  </a:extLst>
                </a:gridCol>
              </a:tblGrid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41888"/>
                  </a:ext>
                </a:extLst>
              </a:tr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Greater than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146429"/>
                  </a:ext>
                </a:extLst>
              </a:tr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Equal 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273354"/>
                  </a:ext>
                </a:extLst>
              </a:tr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Less than equal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60606"/>
                  </a:ext>
                </a:extLst>
              </a:tr>
              <a:tr h="145589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Greater than equal to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695940"/>
                  </a:ext>
                </a:extLst>
              </a:tr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780088"/>
                  </a:ext>
                </a:extLst>
              </a:tr>
              <a:tr h="1079725">
                <a:tc>
                  <a:txBody>
                    <a:bodyPr/>
                    <a:lstStyle/>
                    <a:p>
                      <a:r>
                        <a:rPr lang="en-US" sz="4000" b="1" dirty="0">
                          <a:latin typeface="Proxima Nova" panose="02000506030000020004" pitchFamily="2" charset="0"/>
                        </a:rPr>
                        <a:t>%in%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latin typeface="Proxima Nova" panose="02000506030000020004" pitchFamily="2" charset="0"/>
                        </a:rPr>
                        <a:t>Group membership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60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6205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7" y="1231435"/>
            <a:ext cx="2769169" cy="319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04EDB-09FF-0149-B4DF-343EB20B6292}"/>
              </a:ext>
            </a:extLst>
          </p:cNvPr>
          <p:cNvSpPr txBox="1"/>
          <p:nvPr/>
        </p:nvSpPr>
        <p:spPr>
          <a:xfrm>
            <a:off x="1032169" y="11948083"/>
            <a:ext cx="23074740" cy="1472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check out this RStudio Data Manipulation video from Garrett </a:t>
            </a:r>
            <a:r>
              <a:rPr lang="en-US" dirty="0" err="1"/>
              <a:t>Grolemund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https://www.youtube.com/watch?v=Zc_ufg4uW4U</a:t>
            </a:r>
            <a:endParaRPr lang="en-US" dirty="0"/>
          </a:p>
          <a:p>
            <a:pPr algn="l"/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5EE14E-2BAB-0841-BB37-48C31522BDDE}"/>
              </a:ext>
            </a:extLst>
          </p:cNvPr>
          <p:cNvSpPr txBox="1">
            <a:spLocks/>
          </p:cNvSpPr>
          <p:nvPr/>
        </p:nvSpPr>
        <p:spPr>
          <a:xfrm>
            <a:off x="3183466" y="5949818"/>
            <a:ext cx="6013846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>
                <a:latin typeface="Andale Mono" panose="020B0509000000000004" pitchFamily="49" charset="0"/>
              </a:rPr>
              <a:t>filter()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Extract rows of existing data that meeting logical conditions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81E53-F3EE-164E-9640-3579FF93B0E5}"/>
              </a:ext>
            </a:extLst>
          </p:cNvPr>
          <p:cNvGrpSpPr/>
          <p:nvPr/>
        </p:nvGrpSpPr>
        <p:grpSpPr>
          <a:xfrm>
            <a:off x="11354160" y="4908611"/>
            <a:ext cx="11551505" cy="6591600"/>
            <a:chOff x="4443178" y="3608256"/>
            <a:chExt cx="16252722" cy="7711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FADB2E-5382-4E49-8FC8-5FCA1D1076AD}"/>
                </a:ext>
              </a:extLst>
            </p:cNvPr>
            <p:cNvSpPr/>
            <p:nvPr/>
          </p:nvSpPr>
          <p:spPr>
            <a:xfrm>
              <a:off x="4443178" y="3608256"/>
              <a:ext cx="16252722" cy="77112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2" name="Picture 1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091FD10C-06FB-F441-B47A-7B4E780EE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178" y="3697683"/>
              <a:ext cx="16252722" cy="71828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560FC7-6FF9-634B-88AF-6AA6E4509B44}"/>
                </a:ext>
              </a:extLst>
            </p:cNvPr>
            <p:cNvSpPr txBox="1"/>
            <p:nvPr/>
          </p:nvSpPr>
          <p:spPr>
            <a:xfrm>
              <a:off x="14714899" y="10760945"/>
              <a:ext cx="5981001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5"/>
                </a:rPr>
                <a:t>Coding 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57149F85-BE74-FD48-80D5-CFEEF6C2F386}"/>
              </a:ext>
            </a:extLst>
          </p:cNvPr>
          <p:cNvSpPr txBox="1">
            <a:spLocks/>
          </p:cNvSpPr>
          <p:nvPr/>
        </p:nvSpPr>
        <p:spPr>
          <a:xfrm>
            <a:off x="3970985" y="1231436"/>
            <a:ext cx="19161133" cy="2359904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 err="1"/>
              <a:t>Subsetting</a:t>
            </a:r>
            <a:r>
              <a:rPr lang="en-US" dirty="0"/>
              <a:t> Data </a:t>
            </a:r>
            <a:r>
              <a:rPr lang="en-US" sz="10000" dirty="0"/>
              <a:t>(observations)</a:t>
            </a:r>
          </a:p>
        </p:txBody>
      </p:sp>
    </p:spTree>
    <p:extLst>
      <p:ext uri="{BB962C8B-B14F-4D97-AF65-F5344CB8AC3E}">
        <p14:creationId xmlns:p14="http://schemas.microsoft.com/office/powerpoint/2010/main" val="538028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5" y="1301791"/>
            <a:ext cx="2769169" cy="3196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F5BCC1-572A-E648-B57E-C1D4E046FB81}"/>
              </a:ext>
            </a:extLst>
          </p:cNvPr>
          <p:cNvGrpSpPr/>
          <p:nvPr/>
        </p:nvGrpSpPr>
        <p:grpSpPr>
          <a:xfrm>
            <a:off x="12114717" y="5340850"/>
            <a:ext cx="11436133" cy="5427407"/>
            <a:chOff x="4443178" y="3867964"/>
            <a:chExt cx="16935455" cy="7394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A720E8-BE73-7B43-95F2-89C1BF011F5E}"/>
                </a:ext>
              </a:extLst>
            </p:cNvPr>
            <p:cNvSpPr/>
            <p:nvPr/>
          </p:nvSpPr>
          <p:spPr>
            <a:xfrm>
              <a:off x="4443178" y="3867964"/>
              <a:ext cx="16252722" cy="73944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5EE341B-03AF-744E-967A-46A8F5DA3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178" y="3867964"/>
              <a:ext cx="16252722" cy="6976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057B10-F516-834F-ACA0-482D15182515}"/>
                </a:ext>
              </a:extLst>
            </p:cNvPr>
            <p:cNvSpPr txBox="1"/>
            <p:nvPr/>
          </p:nvSpPr>
          <p:spPr>
            <a:xfrm>
              <a:off x="15397633" y="10756514"/>
              <a:ext cx="5981000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4"/>
                </a:rPr>
                <a:t>Coding 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E6D0627D-386A-9245-8BDE-70B68AF7F6D1}"/>
              </a:ext>
            </a:extLst>
          </p:cNvPr>
          <p:cNvSpPr txBox="1">
            <a:spLocks/>
          </p:cNvSpPr>
          <p:nvPr/>
        </p:nvSpPr>
        <p:spPr>
          <a:xfrm>
            <a:off x="1478335" y="4594479"/>
            <a:ext cx="8786542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>
                <a:latin typeface="Andale Mono" panose="020B0509000000000004" pitchFamily="49" charset="0"/>
              </a:rPr>
              <a:t>select()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Select columns by name or helper functions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6AACF4-D25C-9842-8F96-5B03D86CDB4C}"/>
              </a:ext>
            </a:extLst>
          </p:cNvPr>
          <p:cNvSpPr txBox="1">
            <a:spLocks/>
          </p:cNvSpPr>
          <p:nvPr/>
        </p:nvSpPr>
        <p:spPr>
          <a:xfrm>
            <a:off x="3897888" y="1644847"/>
            <a:ext cx="19007777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 err="1"/>
              <a:t>Subsetting</a:t>
            </a:r>
            <a:r>
              <a:rPr lang="en-US" dirty="0"/>
              <a:t> Data </a:t>
            </a:r>
            <a:r>
              <a:rPr lang="en-US" sz="10000" dirty="0"/>
              <a:t>(variables)</a:t>
            </a:r>
          </a:p>
        </p:txBody>
      </p: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00B649-84EA-B04B-9778-091E15809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76" y="6072163"/>
            <a:ext cx="7493901" cy="6401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5037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5" y="1301791"/>
            <a:ext cx="2769169" cy="319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04EDB-09FF-0149-B4DF-343EB20B6292}"/>
              </a:ext>
            </a:extLst>
          </p:cNvPr>
          <p:cNvSpPr txBox="1"/>
          <p:nvPr/>
        </p:nvSpPr>
        <p:spPr>
          <a:xfrm>
            <a:off x="1032169" y="11948083"/>
            <a:ext cx="23074740" cy="1472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check out this RStudio Data </a:t>
            </a:r>
            <a:r>
              <a:rPr lang="en-US" dirty="0" err="1"/>
              <a:t>Manipluation</a:t>
            </a:r>
            <a:r>
              <a:rPr lang="en-US" dirty="0"/>
              <a:t> video from Garrett </a:t>
            </a:r>
            <a:r>
              <a:rPr lang="en-US" dirty="0" err="1"/>
              <a:t>Grolemund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https://www.youtube.com/watch?v=Zc_ufg4uW4U</a:t>
            </a:r>
            <a:endParaRPr lang="en-US" dirty="0"/>
          </a:p>
          <a:p>
            <a:pPr algn="l"/>
            <a:endParaRPr lang="en-US" dirty="0">
              <a:latin typeface="Andale Mono" panose="020B05090000000000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C85D60-49D3-F244-AF1A-1BD6F767B718}"/>
              </a:ext>
            </a:extLst>
          </p:cNvPr>
          <p:cNvGrpSpPr/>
          <p:nvPr/>
        </p:nvGrpSpPr>
        <p:grpSpPr>
          <a:xfrm>
            <a:off x="9704439" y="4107782"/>
            <a:ext cx="13901026" cy="6520352"/>
            <a:chOff x="3067665" y="3867964"/>
            <a:chExt cx="18058655" cy="7106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1B4743-E0DA-C044-B3DA-FBBDD19A5B84}"/>
                </a:ext>
              </a:extLst>
            </p:cNvPr>
            <p:cNvSpPr/>
            <p:nvPr/>
          </p:nvSpPr>
          <p:spPr>
            <a:xfrm>
              <a:off x="3067665" y="3867964"/>
              <a:ext cx="17137625" cy="71064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3888DA-A5D4-934B-AB2D-A3531585B694}"/>
                </a:ext>
              </a:extLst>
            </p:cNvPr>
            <p:cNvSpPr txBox="1"/>
            <p:nvPr/>
          </p:nvSpPr>
          <p:spPr>
            <a:xfrm>
              <a:off x="15145320" y="10416111"/>
              <a:ext cx="5981000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4"/>
                </a:rPr>
                <a:t>Coding 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  <p:pic>
          <p:nvPicPr>
            <p:cNvPr id="3" name="Picture 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9D13B10-18E3-DC4C-BE93-E0465FEC1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077" y="3975256"/>
              <a:ext cx="16814800" cy="6451600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218F3ED-3BE9-C14E-A29B-35B3786A9453}"/>
              </a:ext>
            </a:extLst>
          </p:cNvPr>
          <p:cNvSpPr txBox="1">
            <a:spLocks/>
          </p:cNvSpPr>
          <p:nvPr/>
        </p:nvSpPr>
        <p:spPr>
          <a:xfrm>
            <a:off x="1611768" y="5703317"/>
            <a:ext cx="8341172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>
                <a:latin typeface="Andale Mono" panose="020B0509000000000004" pitchFamily="49" charset="0"/>
              </a:rPr>
              <a:t>mutate()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Compute and append one or more new columns – changes an existing column or adds a new one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Works with grouped data or the whole dataset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Original columns remain after being passed to mutate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A9453D3-2ADF-824D-932E-2FCD5133F057}"/>
              </a:ext>
            </a:extLst>
          </p:cNvPr>
          <p:cNvSpPr txBox="1">
            <a:spLocks/>
          </p:cNvSpPr>
          <p:nvPr/>
        </p:nvSpPr>
        <p:spPr>
          <a:xfrm>
            <a:off x="2503032" y="1644847"/>
            <a:ext cx="20269200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New Variables</a:t>
            </a:r>
          </a:p>
        </p:txBody>
      </p:sp>
    </p:spTree>
    <p:extLst>
      <p:ext uri="{BB962C8B-B14F-4D97-AF65-F5344CB8AC3E}">
        <p14:creationId xmlns:p14="http://schemas.microsoft.com/office/powerpoint/2010/main" val="21422265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5" y="1301791"/>
            <a:ext cx="2769169" cy="319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04EDB-09FF-0149-B4DF-343EB20B6292}"/>
              </a:ext>
            </a:extLst>
          </p:cNvPr>
          <p:cNvSpPr txBox="1"/>
          <p:nvPr/>
        </p:nvSpPr>
        <p:spPr>
          <a:xfrm>
            <a:off x="1032169" y="11948083"/>
            <a:ext cx="23074740" cy="1472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check out this RStudio Data </a:t>
            </a:r>
            <a:r>
              <a:rPr lang="en-US" dirty="0" err="1"/>
              <a:t>Manipluation</a:t>
            </a:r>
            <a:r>
              <a:rPr lang="en-US" dirty="0"/>
              <a:t> video from Garrett </a:t>
            </a:r>
            <a:r>
              <a:rPr lang="en-US" dirty="0" err="1"/>
              <a:t>Grolemund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https://www.youtube.com/watch?v=Zc_ufg4uW4U</a:t>
            </a:r>
            <a:endParaRPr lang="en-US" dirty="0"/>
          </a:p>
          <a:p>
            <a:pPr algn="l"/>
            <a:endParaRPr lang="en-US" dirty="0">
              <a:latin typeface="Andale Mono" panose="020B05090000000000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B18EC2-C133-6D48-98B4-7E4EBBD8C8E1}"/>
              </a:ext>
            </a:extLst>
          </p:cNvPr>
          <p:cNvGrpSpPr/>
          <p:nvPr/>
        </p:nvGrpSpPr>
        <p:grpSpPr>
          <a:xfrm>
            <a:off x="10087898" y="4594479"/>
            <a:ext cx="13488070" cy="6260334"/>
            <a:chOff x="3837709" y="4251423"/>
            <a:chExt cx="18866101" cy="6339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F7E174-35D0-A147-B31E-202E9DD44CD4}"/>
                </a:ext>
              </a:extLst>
            </p:cNvPr>
            <p:cNvSpPr/>
            <p:nvPr/>
          </p:nvSpPr>
          <p:spPr>
            <a:xfrm>
              <a:off x="3837709" y="4251423"/>
              <a:ext cx="18085277" cy="63396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FC620F-4493-2A4D-AEF6-347F0E2D90D8}"/>
                </a:ext>
              </a:extLst>
            </p:cNvPr>
            <p:cNvSpPr txBox="1"/>
            <p:nvPr/>
          </p:nvSpPr>
          <p:spPr>
            <a:xfrm>
              <a:off x="16316136" y="10044356"/>
              <a:ext cx="6387674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5"/>
                </a:rPr>
                <a:t>Coding 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  <p:pic>
          <p:nvPicPr>
            <p:cNvPr id="3" name="Picture 2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5E9C6993-2FA7-E440-A5D4-F1BDFDE9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512" y="4314040"/>
              <a:ext cx="17867670" cy="5774031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E7FAA12-A770-FD4C-BFD0-41FBD1FB1EB5}"/>
              </a:ext>
            </a:extLst>
          </p:cNvPr>
          <p:cNvSpPr txBox="1">
            <a:spLocks/>
          </p:cNvSpPr>
          <p:nvPr/>
        </p:nvSpPr>
        <p:spPr>
          <a:xfrm>
            <a:off x="1487517" y="6218159"/>
            <a:ext cx="8786542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 err="1">
                <a:latin typeface="Andale Mono" panose="020B0509000000000004" pitchFamily="49" charset="0"/>
              </a:rPr>
              <a:t>summarise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 err="1">
                <a:latin typeface="Proxima Nova" panose="02000506030000020004" pitchFamily="2" charset="0"/>
              </a:rPr>
              <a:t>Summarise</a:t>
            </a:r>
            <a:r>
              <a:rPr lang="en-US" sz="3500" dirty="0">
                <a:latin typeface="Proxima Nova" panose="02000506030000020004" pitchFamily="2" charset="0"/>
              </a:rPr>
              <a:t> data into single row of values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Drops variables not listed in </a:t>
            </a:r>
            <a:r>
              <a:rPr lang="en-US" sz="3500" dirty="0" err="1">
                <a:latin typeface="Andale Mono" panose="020B0509000000000004" pitchFamily="49" charset="0"/>
              </a:rPr>
              <a:t>group_by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  <a:r>
              <a:rPr lang="en-US" sz="3500" dirty="0">
                <a:latin typeface="Proxima Nova" panose="02000506030000020004" pitchFamily="2" charset="0"/>
              </a:rPr>
              <a:t>or created inside it, drops columns after calculating the new one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DAEE230-2A4A-AD49-A847-A595C8261B87}"/>
              </a:ext>
            </a:extLst>
          </p:cNvPr>
          <p:cNvSpPr txBox="1">
            <a:spLocks/>
          </p:cNvSpPr>
          <p:nvPr/>
        </p:nvSpPr>
        <p:spPr>
          <a:xfrm>
            <a:off x="2503032" y="1644847"/>
            <a:ext cx="20269200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 err="1"/>
              <a:t>Summarise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8313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5" y="1301791"/>
            <a:ext cx="2769169" cy="319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04EDB-09FF-0149-B4DF-343EB20B6292}"/>
              </a:ext>
            </a:extLst>
          </p:cNvPr>
          <p:cNvSpPr txBox="1"/>
          <p:nvPr/>
        </p:nvSpPr>
        <p:spPr>
          <a:xfrm>
            <a:off x="1032169" y="11948083"/>
            <a:ext cx="23074740" cy="1472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check out this RStudio Data </a:t>
            </a:r>
            <a:r>
              <a:rPr lang="en-US" dirty="0" err="1"/>
              <a:t>Manipluation</a:t>
            </a:r>
            <a:r>
              <a:rPr lang="en-US" dirty="0"/>
              <a:t> video from Garrett </a:t>
            </a:r>
            <a:r>
              <a:rPr lang="en-US" dirty="0" err="1"/>
              <a:t>Grolemund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https://www.youtube.com/watch?v=Zc_ufg4uW4U</a:t>
            </a:r>
            <a:endParaRPr lang="en-US" dirty="0"/>
          </a:p>
          <a:p>
            <a:pPr algn="l"/>
            <a:endParaRPr lang="en-US" dirty="0">
              <a:latin typeface="Andale Mono" panose="020B05090000000000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09FD77-B5E2-A24D-9E9A-BA14B3D97853}"/>
              </a:ext>
            </a:extLst>
          </p:cNvPr>
          <p:cNvGrpSpPr/>
          <p:nvPr/>
        </p:nvGrpSpPr>
        <p:grpSpPr>
          <a:xfrm>
            <a:off x="9409472" y="4282576"/>
            <a:ext cx="14023263" cy="6455906"/>
            <a:chOff x="3982065" y="4251423"/>
            <a:chExt cx="19328701" cy="7236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2DBA53D-CCF1-0840-8074-AFBFB0F87C11}"/>
                </a:ext>
              </a:extLst>
            </p:cNvPr>
            <p:cNvGrpSpPr/>
            <p:nvPr/>
          </p:nvGrpSpPr>
          <p:grpSpPr>
            <a:xfrm>
              <a:off x="3982065" y="4251423"/>
              <a:ext cx="19328701" cy="7236000"/>
              <a:chOff x="3775588" y="4120214"/>
              <a:chExt cx="19328701" cy="7236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E9BA4A-8346-754B-9247-1221ADB7723A}"/>
                  </a:ext>
                </a:extLst>
              </p:cNvPr>
              <p:cNvSpPr/>
              <p:nvPr/>
            </p:nvSpPr>
            <p:spPr>
              <a:xfrm>
                <a:off x="3775588" y="4120214"/>
                <a:ext cx="18551012" cy="7236000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415431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none" strike="noStrike" cap="none" spc="-59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Canela Deck Bold"/>
                  <a:ea typeface="Canela Deck Bold"/>
                  <a:cs typeface="Canela Deck Bold"/>
                  <a:sym typeface="Canela Deck Bold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4AD2C1-9AD6-D940-A933-3F92522CB720}"/>
                  </a:ext>
                </a:extLst>
              </p:cNvPr>
              <p:cNvSpPr txBox="1"/>
              <p:nvPr/>
            </p:nvSpPr>
            <p:spPr>
              <a:xfrm>
                <a:off x="17123288" y="10851509"/>
                <a:ext cx="5981001" cy="4385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l"/>
                <a:r>
                  <a:rPr lang="en-US" sz="2500" dirty="0">
                    <a:latin typeface="Proxima Nova" panose="02000506030000020004" pitchFamily="2" charset="0"/>
                  </a:rPr>
                  <a:t>Credit: </a:t>
                </a:r>
                <a:r>
                  <a:rPr lang="en-US" sz="2500" dirty="0">
                    <a:latin typeface="Proxima Nova" panose="02000506030000020004" pitchFamily="2" charset="0"/>
                    <a:hlinkClick r:id="rId4"/>
                  </a:rPr>
                  <a:t>Coding TogetheR</a:t>
                </a:r>
                <a:endParaRPr lang="en-US" sz="2500" dirty="0">
                  <a:latin typeface="Proxima Nova" panose="02000506030000020004" pitchFamily="2" charset="0"/>
                </a:endParaRPr>
              </a:p>
            </p:txBody>
          </p:sp>
        </p:grpSp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EFED91-1D9F-774B-8E1A-4E329CB2F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139" y="4383563"/>
              <a:ext cx="18173700" cy="6667500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58F238EB-18B6-9148-ADB9-F3E921AB6E29}"/>
              </a:ext>
            </a:extLst>
          </p:cNvPr>
          <p:cNvSpPr txBox="1">
            <a:spLocks/>
          </p:cNvSpPr>
          <p:nvPr/>
        </p:nvSpPr>
        <p:spPr>
          <a:xfrm>
            <a:off x="1611768" y="5330670"/>
            <a:ext cx="8120800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 err="1">
                <a:latin typeface="Andale Mono" panose="020B0509000000000004" pitchFamily="49" charset="0"/>
              </a:rPr>
              <a:t>group_by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Group data into rows according to column variables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>
                <a:latin typeface="Andale Mono" panose="020B0509000000000004" pitchFamily="49" charset="0"/>
              </a:rPr>
              <a:t>ungroup() </a:t>
            </a:r>
          </a:p>
          <a:p>
            <a:pPr marL="457200" indent="-457200" algn="l" hangingPunct="1">
              <a:buFont typeface=".Apple Color Emoji UI"/>
              <a:buChar char="🌟"/>
            </a:pPr>
            <a:endParaRPr lang="en-US" sz="3500" dirty="0">
              <a:latin typeface="Andale Mono" panose="020B0509000000000004" pitchFamily="49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Remove grouping information from the data frame – particularly useful when wrangling data for tables </a:t>
            </a:r>
          </a:p>
          <a:p>
            <a:pPr marL="457200" indent="-457200" algn="l" hangingPunct="1">
              <a:buFont typeface=".Apple Color Emoji UI"/>
              <a:buChar char="🌟"/>
            </a:pPr>
            <a:endParaRPr lang="en-US" sz="3500" dirty="0">
              <a:latin typeface="Andale Mono" panose="020B0509000000000004" pitchFamily="49" charset="0"/>
            </a:endParaRP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2AAFC74-6D69-1940-98BC-8B8FA57C3F57}"/>
              </a:ext>
            </a:extLst>
          </p:cNvPr>
          <p:cNvSpPr txBox="1">
            <a:spLocks/>
          </p:cNvSpPr>
          <p:nvPr/>
        </p:nvSpPr>
        <p:spPr>
          <a:xfrm>
            <a:off x="2503032" y="1644847"/>
            <a:ext cx="20269200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Group Data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716915-7CF4-8E47-8162-0209ED422B20}"/>
              </a:ext>
            </a:extLst>
          </p:cNvPr>
          <p:cNvSpPr txBox="1"/>
          <p:nvPr/>
        </p:nvSpPr>
        <p:spPr>
          <a:xfrm>
            <a:off x="897699" y="5098354"/>
            <a:ext cx="92396" cy="1071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9279211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20AA-BF41-644F-80F2-917884E1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65116"/>
            <a:ext cx="20269200" cy="5213153"/>
          </a:xfrm>
        </p:spPr>
        <p:txBody>
          <a:bodyPr/>
          <a:lstStyle/>
          <a:p>
            <a:r>
              <a:rPr lang="en-US" dirty="0"/>
              <a:t>Data formats &amp; Tidy Data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BAC458-5296-0045-A7A4-634FF6681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6" y="3990108"/>
            <a:ext cx="14218519" cy="79979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9CCC806-DCD8-4B4B-AD19-B926C28DD9C1}"/>
              </a:ext>
            </a:extLst>
          </p:cNvPr>
          <p:cNvSpPr txBox="1">
            <a:spLocks/>
          </p:cNvSpPr>
          <p:nvPr/>
        </p:nvSpPr>
        <p:spPr>
          <a:xfrm>
            <a:off x="16275918" y="3685307"/>
            <a:ext cx="6972009" cy="756458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 hangingPunct="1"/>
            <a:r>
              <a:rPr lang="en-US" b="0" dirty="0"/>
              <a:t>Ways data can become untidy: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Column headers contain values, rather than names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Multiple variables are stored in a single column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Variables are stored in both rows and columns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Multiple observational types are stored in a single table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A single observational unit is stored in multiple tables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sz="1000" b="0" dirty="0"/>
          </a:p>
          <a:p>
            <a:pPr algn="l" hangingPunct="1"/>
            <a:r>
              <a:rPr lang="en-GB" sz="2900" b="0" dirty="0"/>
              <a:t>Wickham, H. (2014). Tidy data. </a:t>
            </a:r>
            <a:r>
              <a:rPr lang="en-GB" sz="2900" b="0" i="1" dirty="0"/>
              <a:t>Journal of statistical software</a:t>
            </a:r>
            <a:r>
              <a:rPr lang="en-GB" sz="2900" b="0" dirty="0"/>
              <a:t>, </a:t>
            </a:r>
            <a:r>
              <a:rPr lang="en-GB" sz="2900" b="0" i="1" dirty="0"/>
              <a:t>59</a:t>
            </a:r>
            <a:r>
              <a:rPr lang="en-GB" sz="2900" b="0" dirty="0"/>
              <a:t>(1), 1-23.</a:t>
            </a:r>
            <a:r>
              <a:rPr lang="en-US" sz="2900" b="0" dirty="0"/>
              <a:t>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0A1E8-2F18-9C4A-AE97-09D21EAC1788}"/>
              </a:ext>
            </a:extLst>
          </p:cNvPr>
          <p:cNvSpPr txBox="1"/>
          <p:nvPr/>
        </p:nvSpPr>
        <p:spPr>
          <a:xfrm>
            <a:off x="16204770" y="11249890"/>
            <a:ext cx="7114304" cy="12972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on tidy data see the above paper &amp; Chapter 12 of the R for Data Science Book</a:t>
            </a:r>
          </a:p>
        </p:txBody>
      </p:sp>
    </p:spTree>
    <p:extLst>
      <p:ext uri="{BB962C8B-B14F-4D97-AF65-F5344CB8AC3E}">
        <p14:creationId xmlns:p14="http://schemas.microsoft.com/office/powerpoint/2010/main" val="34211388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20AA-BF41-644F-80F2-917884E1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65116"/>
            <a:ext cx="20269200" cy="5213153"/>
          </a:xfrm>
        </p:spPr>
        <p:txBody>
          <a:bodyPr/>
          <a:lstStyle/>
          <a:p>
            <a:r>
              <a:rPr lang="en-US" dirty="0"/>
              <a:t>Data formats &amp; Tidy Data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382B30F-0BAB-3E4C-B896-3A9FCC067796}"/>
              </a:ext>
            </a:extLst>
          </p:cNvPr>
          <p:cNvSpPr txBox="1">
            <a:spLocks/>
          </p:cNvSpPr>
          <p:nvPr/>
        </p:nvSpPr>
        <p:spPr>
          <a:xfrm>
            <a:off x="5350164" y="11589978"/>
            <a:ext cx="17205036" cy="845948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 hangingPunct="1"/>
            <a:r>
              <a:rPr lang="en-US" b="0" dirty="0"/>
              <a:t>Wide format = generally untidy, but found in many datasets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F4138519-3543-1044-A237-8E60B273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75" y="3630885"/>
            <a:ext cx="9014824" cy="719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54C42B0-6427-B845-9517-26E0997C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080" y="3630885"/>
            <a:ext cx="11226845" cy="72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2799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B71B2CE-2DDF-3245-BD0A-9F11277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29" y="1420948"/>
            <a:ext cx="2767770" cy="3196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B68D62-3C1A-594B-9A7E-5B15DFC0F5D0}"/>
              </a:ext>
            </a:extLst>
          </p:cNvPr>
          <p:cNvSpPr txBox="1">
            <a:spLocks/>
          </p:cNvSpPr>
          <p:nvPr/>
        </p:nvSpPr>
        <p:spPr>
          <a:xfrm>
            <a:off x="3052020" y="1159389"/>
            <a:ext cx="20269200" cy="268385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14000" dirty="0"/>
              <a:t>Transforming Data</a:t>
            </a:r>
          </a:p>
          <a:p>
            <a:pPr hangingPunct="1"/>
            <a:r>
              <a:rPr lang="en-US" sz="10000" dirty="0"/>
              <a:t>(wide to long)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79BFE3-A96C-5948-B5E0-61A6AF38B6A7}"/>
              </a:ext>
            </a:extLst>
          </p:cNvPr>
          <p:cNvSpPr txBox="1">
            <a:spLocks/>
          </p:cNvSpPr>
          <p:nvPr/>
        </p:nvSpPr>
        <p:spPr>
          <a:xfrm>
            <a:off x="1918858" y="4886366"/>
            <a:ext cx="9601200" cy="6322408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4000" b="0" dirty="0" err="1">
                <a:latin typeface="Andale Mono" panose="020B0509000000000004" pitchFamily="49" charset="0"/>
                <a:sym typeface="Proxima Nova Medium"/>
              </a:rPr>
              <a:t>pivot_longer</a:t>
            </a:r>
            <a:r>
              <a:rPr lang="en-US" sz="4000" b="0" dirty="0">
                <a:latin typeface="Andale Mono" panose="020B0509000000000004" pitchFamily="49" charset="0"/>
                <a:sym typeface="Proxima Nova Medium"/>
              </a:rPr>
              <a:t>()</a:t>
            </a:r>
            <a:endParaRPr lang="en-US" sz="40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  <a:p>
            <a:pPr marL="571500" indent="-571500" algn="l" hangingPunct="1">
              <a:buFont typeface=".Apple Color Emoji UI"/>
              <a:buChar char="🌟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  <a:p>
            <a:pPr algn="l" hangingPunct="1">
              <a:lnSpc>
                <a:spcPts val="4200"/>
              </a:lnSpc>
            </a:pP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Requires: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data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 = data you want to pivot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 err="1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names_to</a:t>
            </a: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 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= name of the column you </a:t>
            </a:r>
            <a:r>
              <a:rPr lang="en-US" sz="3500" b="0" u="sng" dirty="0">
                <a:latin typeface="Proxima Nova Medium"/>
                <a:ea typeface="Proxima Nova Medium"/>
                <a:cs typeface="Proxima Nova Medium"/>
                <a:sym typeface="Proxima Nova Medium"/>
              </a:rPr>
              <a:t>want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 to create to capture condition, requires a character string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 err="1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values_to</a:t>
            </a: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 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= name of column you </a:t>
            </a:r>
            <a:r>
              <a:rPr lang="en-US" sz="3500" b="0" u="sng" dirty="0">
                <a:latin typeface="Proxima Nova Medium"/>
                <a:ea typeface="Proxima Nova Medium"/>
                <a:cs typeface="Proxima Nova Medium"/>
                <a:sym typeface="Proxima Nova Medium"/>
              </a:rPr>
              <a:t>want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 to contain data values, requires a character string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column </a:t>
            </a:r>
            <a:r>
              <a:rPr lang="en-US" sz="3500" b="0" dirty="0" err="1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X:column</a:t>
            </a: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 Y 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= range of columns that you </a:t>
            </a:r>
            <a:r>
              <a:rPr lang="en-US" sz="3500" b="0" u="sng" dirty="0">
                <a:latin typeface="Proxima Nova Medium"/>
                <a:ea typeface="Proxima Nova Medium"/>
                <a:cs typeface="Proxima Nova Medium"/>
                <a:sym typeface="Proxima Nova Medium"/>
              </a:rPr>
              <a:t>have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 and want to pivot longer, or that you do not want to pivot  </a:t>
            </a:r>
          </a:p>
          <a:p>
            <a:pPr marL="742950" indent="-742950" algn="l" hangingPunct="1">
              <a:buFont typeface="+mj-lt"/>
              <a:buAutoNum type="arabicPeriod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476977-5D83-F64D-98EA-5848E6B9346A}"/>
              </a:ext>
            </a:extLst>
          </p:cNvPr>
          <p:cNvGrpSpPr/>
          <p:nvPr/>
        </p:nvGrpSpPr>
        <p:grpSpPr>
          <a:xfrm>
            <a:off x="11520058" y="4435011"/>
            <a:ext cx="11667600" cy="8121600"/>
            <a:chOff x="11520058" y="3171702"/>
            <a:chExt cx="11667600" cy="812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F7AC35-11C1-8344-B989-E3A04F1349CB}"/>
                </a:ext>
              </a:extLst>
            </p:cNvPr>
            <p:cNvSpPr>
              <a:spLocks/>
            </p:cNvSpPr>
            <p:nvPr/>
          </p:nvSpPr>
          <p:spPr>
            <a:xfrm>
              <a:off x="11520058" y="3171702"/>
              <a:ext cx="11667600" cy="81216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6B61E07-001A-D342-8881-A60E29499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1850" y="3171891"/>
              <a:ext cx="11433861" cy="76810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F1E569-3E20-FA42-A620-DECA156B93BE}"/>
                </a:ext>
              </a:extLst>
            </p:cNvPr>
            <p:cNvSpPr txBox="1"/>
            <p:nvPr/>
          </p:nvSpPr>
          <p:spPr>
            <a:xfrm>
              <a:off x="17238780" y="10842573"/>
              <a:ext cx="5948878" cy="450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Alistair Bailey’s </a:t>
              </a:r>
              <a:r>
                <a:rPr lang="en-US" sz="2500" dirty="0">
                  <a:latin typeface="Proxima Nova" panose="02000506030000020004" pitchFamily="2" charset="0"/>
                  <a:hlinkClick r:id="rId4"/>
                </a:rPr>
                <a:t>Coding </a:t>
              </a:r>
              <a:r>
                <a:rPr lang="en-US" sz="2500" dirty="0" err="1">
                  <a:latin typeface="Proxima Nova" panose="02000506030000020004" pitchFamily="2" charset="0"/>
                  <a:hlinkClick r:id="rId4"/>
                </a:rPr>
                <a:t>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0560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ABF864F-B21D-EC40-A1C2-F6AC9FDCD5B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1174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312377965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B71B2CE-2DDF-3245-BD0A-9F11277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29" y="1420948"/>
            <a:ext cx="2767770" cy="3196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B68D62-3C1A-594B-9A7E-5B15DFC0F5D0}"/>
              </a:ext>
            </a:extLst>
          </p:cNvPr>
          <p:cNvSpPr txBox="1">
            <a:spLocks/>
          </p:cNvSpPr>
          <p:nvPr/>
        </p:nvSpPr>
        <p:spPr>
          <a:xfrm>
            <a:off x="3200400" y="1275420"/>
            <a:ext cx="20269200" cy="268385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14000" dirty="0"/>
              <a:t>Transforming Data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79BFE3-A96C-5948-B5E0-61A6AF38B6A7}"/>
              </a:ext>
            </a:extLst>
          </p:cNvPr>
          <p:cNvSpPr txBox="1">
            <a:spLocks/>
          </p:cNvSpPr>
          <p:nvPr/>
        </p:nvSpPr>
        <p:spPr>
          <a:xfrm>
            <a:off x="7224457" y="3434322"/>
            <a:ext cx="9601200" cy="1183426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4000" b="0" dirty="0" err="1">
                <a:latin typeface="Andale Mono" panose="020B0509000000000004" pitchFamily="49" charset="0"/>
                <a:sym typeface="Proxima Nova Medium"/>
              </a:rPr>
              <a:t>pivot_longer</a:t>
            </a:r>
            <a:r>
              <a:rPr lang="en-US" sz="4000" b="0" dirty="0">
                <a:latin typeface="Andale Mono" panose="020B0509000000000004" pitchFamily="49" charset="0"/>
                <a:sym typeface="Proxima Nova Medium"/>
              </a:rPr>
              <a:t>() </a:t>
            </a:r>
            <a:r>
              <a:rPr lang="en-US" sz="4000" b="0" dirty="0">
                <a:latin typeface="Proxima Nova Medium"/>
                <a:sym typeface="Proxima Nova Medium"/>
              </a:rPr>
              <a:t>= </a:t>
            </a:r>
            <a:r>
              <a:rPr lang="en-US" sz="40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wide to long</a:t>
            </a:r>
          </a:p>
          <a:p>
            <a:pPr marL="571500" indent="-571500" algn="l" hangingPunct="1">
              <a:buFont typeface=".Apple Color Emoji UI"/>
              <a:buChar char="🌟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EB145A-62A5-8A44-BFDD-5C8201990E8F}"/>
              </a:ext>
            </a:extLst>
          </p:cNvPr>
          <p:cNvGrpSpPr/>
          <p:nvPr/>
        </p:nvGrpSpPr>
        <p:grpSpPr>
          <a:xfrm>
            <a:off x="4331098" y="4223475"/>
            <a:ext cx="16441343" cy="8276099"/>
            <a:chOff x="4331098" y="4223475"/>
            <a:chExt cx="16441343" cy="8276099"/>
          </a:xfrm>
        </p:grpSpPr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CB83ABEF-25FD-7149-961D-949A4833F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098" y="4223475"/>
              <a:ext cx="16164000" cy="772603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0A7FFD-8D5D-6547-A48A-AAD071EC8E36}"/>
                </a:ext>
              </a:extLst>
            </p:cNvPr>
            <p:cNvSpPr txBox="1"/>
            <p:nvPr/>
          </p:nvSpPr>
          <p:spPr>
            <a:xfrm>
              <a:off x="14791441" y="12060992"/>
              <a:ext cx="5981000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4"/>
                </a:rPr>
                <a:t>Epidemiologist R Handbook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5742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B71B2CE-2DDF-3245-BD0A-9F11277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29" y="1420948"/>
            <a:ext cx="2767770" cy="319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B052B9-4E8C-A74E-900C-95112CC9E4D4}"/>
              </a:ext>
            </a:extLst>
          </p:cNvPr>
          <p:cNvSpPr txBox="1"/>
          <p:nvPr/>
        </p:nvSpPr>
        <p:spPr>
          <a:xfrm>
            <a:off x="1260770" y="11509193"/>
            <a:ext cx="20518576" cy="895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For more check out this RStudio Data Wrangling video from Garrett </a:t>
            </a:r>
            <a:r>
              <a:rPr lang="en-US" dirty="0" err="1"/>
              <a:t>Grolemund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https://www.youtube.com/watch?v=1ELALQlO-yM</a:t>
            </a:r>
            <a:r>
              <a:rPr lang="en-US" dirty="0"/>
              <a:t> - however includes the now superseded functions </a:t>
            </a:r>
            <a:r>
              <a:rPr lang="en-US" dirty="0">
                <a:latin typeface="Andale Mono" panose="020B0509000000000004" pitchFamily="49" charset="0"/>
              </a:rPr>
              <a:t>gather()</a:t>
            </a:r>
            <a:r>
              <a:rPr lang="en-US" dirty="0">
                <a:latin typeface="Proxima Nova" panose="02000506030000020004" pitchFamily="2" charset="0"/>
              </a:rPr>
              <a:t> &amp; </a:t>
            </a:r>
            <a:r>
              <a:rPr lang="en-US" dirty="0">
                <a:latin typeface="Andale Mono" panose="020B0509000000000004" pitchFamily="49" charset="0"/>
              </a:rPr>
              <a:t>spread()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4112A9F-70A2-0D43-844C-DB27CDA06B5C}"/>
              </a:ext>
            </a:extLst>
          </p:cNvPr>
          <p:cNvSpPr txBox="1">
            <a:spLocks/>
          </p:cNvSpPr>
          <p:nvPr/>
        </p:nvSpPr>
        <p:spPr>
          <a:xfrm>
            <a:off x="1362864" y="5516979"/>
            <a:ext cx="9601200" cy="6322408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4000" b="0" dirty="0" err="1">
                <a:latin typeface="Andale Mono" panose="020B0509000000000004" pitchFamily="49" charset="0"/>
                <a:sym typeface="Proxima Nova Medium"/>
              </a:rPr>
              <a:t>pivot_wider</a:t>
            </a:r>
            <a:r>
              <a:rPr lang="en-US" sz="4000" b="0" dirty="0">
                <a:latin typeface="Andale Mono" panose="020B0509000000000004" pitchFamily="49" charset="0"/>
                <a:sym typeface="Proxima Nova Medium"/>
              </a:rPr>
              <a:t>()</a:t>
            </a:r>
            <a:endParaRPr lang="en-US" sz="40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  <a:p>
            <a:pPr marL="571500" indent="-571500" algn="l" hangingPunct="1">
              <a:buFont typeface=".Apple Color Emoji UI"/>
              <a:buChar char="🌟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  <a:p>
            <a:pPr algn="l" hangingPunct="1"/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Requires: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data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 = data you want to pivot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 err="1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names_from</a:t>
            </a: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 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= name of column you want to end up in several columns </a:t>
            </a:r>
          </a:p>
          <a:p>
            <a:pPr marL="742950" indent="-742950" algn="l" hangingPunct="1">
              <a:lnSpc>
                <a:spcPts val="4200"/>
              </a:lnSpc>
              <a:buFont typeface="+mj-lt"/>
              <a:buAutoNum type="arabicPeriod"/>
            </a:pPr>
            <a:r>
              <a:rPr lang="en-US" sz="3500" b="0" dirty="0" err="1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values_from</a:t>
            </a:r>
            <a:r>
              <a:rPr lang="en-US" sz="3500" b="0" dirty="0">
                <a:latin typeface="Andale Mono" panose="020B0509000000000004" pitchFamily="49" charset="0"/>
                <a:ea typeface="Proxima Nova Medium"/>
                <a:cs typeface="Proxima Nova Medium"/>
                <a:sym typeface="Proxima Nova Medium"/>
              </a:rPr>
              <a:t> </a:t>
            </a:r>
            <a:r>
              <a:rPr lang="en-US" sz="35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= name of column that currently contains data values </a:t>
            </a:r>
          </a:p>
          <a:p>
            <a:pPr marL="742950" indent="-742950" algn="l" hangingPunct="1">
              <a:buFont typeface="+mj-lt"/>
              <a:buAutoNum type="arabicPeriod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22C4F0-686C-E24D-869A-82D22F1D3BCC}"/>
              </a:ext>
            </a:extLst>
          </p:cNvPr>
          <p:cNvGrpSpPr/>
          <p:nvPr/>
        </p:nvGrpSpPr>
        <p:grpSpPr>
          <a:xfrm>
            <a:off x="10856736" y="3167993"/>
            <a:ext cx="12216454" cy="8341200"/>
            <a:chOff x="10656271" y="3091480"/>
            <a:chExt cx="12216454" cy="8341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1C7752-E0C1-2742-9734-25101044760D}"/>
                </a:ext>
              </a:extLst>
            </p:cNvPr>
            <p:cNvSpPr>
              <a:spLocks/>
            </p:cNvSpPr>
            <p:nvPr/>
          </p:nvSpPr>
          <p:spPr>
            <a:xfrm>
              <a:off x="10656271" y="3091480"/>
              <a:ext cx="12164400" cy="83412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3" name="Picture 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DB46034E-136D-0241-8C9F-E7A50FA1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6874" y="3091480"/>
              <a:ext cx="11861827" cy="789647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371B14-7655-024D-8698-EC830BEC0FF0}"/>
                </a:ext>
              </a:extLst>
            </p:cNvPr>
            <p:cNvSpPr txBox="1"/>
            <p:nvPr/>
          </p:nvSpPr>
          <p:spPr>
            <a:xfrm>
              <a:off x="16891725" y="10987951"/>
              <a:ext cx="5981000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Alistair Bailey’s </a:t>
              </a:r>
              <a:r>
                <a:rPr lang="en-US" sz="2500" dirty="0">
                  <a:latin typeface="Proxima Nova" panose="02000506030000020004" pitchFamily="2" charset="0"/>
                  <a:hlinkClick r:id="rId5"/>
                </a:rPr>
                <a:t>Coding </a:t>
              </a:r>
              <a:r>
                <a:rPr lang="en-US" sz="2500" dirty="0" err="1">
                  <a:latin typeface="Proxima Nova" panose="02000506030000020004" pitchFamily="2" charset="0"/>
                  <a:hlinkClick r:id="rId5"/>
                </a:rPr>
                <a:t>TogetheR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69835C47-5855-5745-99F5-8B421AE8A362}"/>
              </a:ext>
            </a:extLst>
          </p:cNvPr>
          <p:cNvSpPr txBox="1">
            <a:spLocks/>
          </p:cNvSpPr>
          <p:nvPr/>
        </p:nvSpPr>
        <p:spPr>
          <a:xfrm>
            <a:off x="1939413" y="1603703"/>
            <a:ext cx="21481026" cy="268385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14000" dirty="0"/>
              <a:t>Transforming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BFC77-9A24-8546-8D70-4F75A2817C0F}"/>
              </a:ext>
            </a:extLst>
          </p:cNvPr>
          <p:cNvSpPr txBox="1"/>
          <p:nvPr/>
        </p:nvSpPr>
        <p:spPr>
          <a:xfrm>
            <a:off x="1423829" y="3099973"/>
            <a:ext cx="12196916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en-US" sz="8000" dirty="0">
                <a:latin typeface="+mn-lt"/>
              </a:rPr>
              <a:t>(long to wide)</a:t>
            </a:r>
          </a:p>
        </p:txBody>
      </p:sp>
    </p:spTree>
    <p:extLst>
      <p:ext uri="{BB962C8B-B14F-4D97-AF65-F5344CB8AC3E}">
        <p14:creationId xmlns:p14="http://schemas.microsoft.com/office/powerpoint/2010/main" val="360639896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B71B2CE-2DDF-3245-BD0A-9F11277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29" y="1420948"/>
            <a:ext cx="2767770" cy="3196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B68D62-3C1A-594B-9A7E-5B15DFC0F5D0}"/>
              </a:ext>
            </a:extLst>
          </p:cNvPr>
          <p:cNvSpPr txBox="1">
            <a:spLocks/>
          </p:cNvSpPr>
          <p:nvPr/>
        </p:nvSpPr>
        <p:spPr>
          <a:xfrm>
            <a:off x="3200400" y="1311177"/>
            <a:ext cx="20269200" cy="268385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14000" dirty="0"/>
              <a:t>Transforming Data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4112A9F-70A2-0D43-844C-DB27CDA06B5C}"/>
              </a:ext>
            </a:extLst>
          </p:cNvPr>
          <p:cNvSpPr txBox="1">
            <a:spLocks/>
          </p:cNvSpPr>
          <p:nvPr/>
        </p:nvSpPr>
        <p:spPr>
          <a:xfrm>
            <a:off x="8036075" y="3398565"/>
            <a:ext cx="9601200" cy="93746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4000" b="0" dirty="0" err="1">
                <a:latin typeface="Andale Mono" panose="020B0509000000000004" pitchFamily="49" charset="0"/>
                <a:sym typeface="Proxima Nova Medium"/>
              </a:rPr>
              <a:t>pivot_wider</a:t>
            </a:r>
            <a:r>
              <a:rPr lang="en-US" sz="4000" b="0" dirty="0">
                <a:latin typeface="Andale Mono" panose="020B0509000000000004" pitchFamily="49" charset="0"/>
                <a:sym typeface="Proxima Nova Medium"/>
              </a:rPr>
              <a:t>() </a:t>
            </a:r>
            <a:r>
              <a:rPr lang="en-US" sz="4000" b="0" dirty="0">
                <a:latin typeface="Proxima Nova Medium"/>
                <a:sym typeface="Proxima Nova Medium"/>
              </a:rPr>
              <a:t>= </a:t>
            </a:r>
            <a:r>
              <a:rPr lang="en-US" sz="4000" b="0" dirty="0">
                <a:latin typeface="Proxima Nova Medium"/>
                <a:ea typeface="Proxima Nova Medium"/>
                <a:cs typeface="Proxima Nova Medium"/>
                <a:sym typeface="Proxima Nova Medium"/>
              </a:rPr>
              <a:t>long to wide</a:t>
            </a:r>
          </a:p>
          <a:p>
            <a:pPr marL="571500" indent="-571500" algn="l" hangingPunct="1">
              <a:buFont typeface=".Apple Color Emoji UI"/>
              <a:buChar char="🌟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  <a:p>
            <a:pPr marL="742950" indent="-742950" algn="l" hangingPunct="1">
              <a:buFont typeface="+mj-lt"/>
              <a:buAutoNum type="arabicPeriod"/>
            </a:pPr>
            <a:endParaRPr lang="en-US" sz="3500" b="0" dirty="0"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DA6026-0D4A-2A41-9FC1-DA30D22B16BA}"/>
              </a:ext>
            </a:extLst>
          </p:cNvPr>
          <p:cNvGrpSpPr/>
          <p:nvPr/>
        </p:nvGrpSpPr>
        <p:grpSpPr>
          <a:xfrm>
            <a:off x="4156576" y="4336026"/>
            <a:ext cx="17019555" cy="8252039"/>
            <a:chOff x="4156576" y="4336026"/>
            <a:chExt cx="17019555" cy="8252039"/>
          </a:xfrm>
        </p:grpSpPr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F994F0F-BAD2-B44C-97B9-10B8245AA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576" y="4336026"/>
              <a:ext cx="17019555" cy="7725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1E7231-FB18-CB43-8BB9-79A2631FEA31}"/>
                </a:ext>
              </a:extLst>
            </p:cNvPr>
            <p:cNvSpPr txBox="1"/>
            <p:nvPr/>
          </p:nvSpPr>
          <p:spPr>
            <a:xfrm>
              <a:off x="14791441" y="12149483"/>
              <a:ext cx="5981000" cy="438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/>
              <a:r>
                <a:rPr lang="en-US" sz="2500" dirty="0">
                  <a:latin typeface="Proxima Nova" panose="02000506030000020004" pitchFamily="2" charset="0"/>
                </a:rPr>
                <a:t>Credit: </a:t>
              </a:r>
              <a:r>
                <a:rPr lang="en-US" sz="2500" dirty="0">
                  <a:latin typeface="Proxima Nova" panose="02000506030000020004" pitchFamily="2" charset="0"/>
                  <a:hlinkClick r:id="rId4"/>
                </a:rPr>
                <a:t>Epidemiologist R Handbook</a:t>
              </a:r>
              <a:endParaRPr lang="en-US" sz="2500" dirty="0">
                <a:latin typeface="Proxima Nova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2233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6B71B2CE-2DDF-3245-BD0A-9F1127781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50" y="1758992"/>
            <a:ext cx="2767770" cy="31968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7B29BA1-97C6-0146-A706-D4D143AEF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01" y="1758992"/>
            <a:ext cx="10463197" cy="10463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25CC1FA1-F867-6240-B8E6-170E0CA1786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396991" y="11356258"/>
            <a:ext cx="4580995" cy="865931"/>
          </a:xfrm>
        </p:spPr>
        <p:txBody>
          <a:bodyPr>
            <a:noAutofit/>
          </a:bodyPr>
          <a:lstStyle/>
          <a:p>
            <a:r>
              <a:rPr lang="en-US" sz="3000" b="0" dirty="0">
                <a:latin typeface="Proxima Nova" panose="02000506030000020004" pitchFamily="2" charset="0"/>
              </a:rPr>
              <a:t>Credit: </a:t>
            </a:r>
            <a:r>
              <a:rPr lang="en-GB" sz="3000" b="0" dirty="0">
                <a:latin typeface="Proxima Nova" panose="02000506030000020004" pitchFamily="2" charset="0"/>
                <a:hlinkClick r:id="rId4"/>
              </a:rPr>
              <a:t>Garrick Aden-Buie</a:t>
            </a:r>
            <a:r>
              <a:rPr lang="en-GB" sz="3000" b="0" dirty="0">
                <a:latin typeface="Proxima Nova" panose="02000506030000020004" pitchFamily="2" charset="0"/>
              </a:rPr>
              <a:t> </a:t>
            </a:r>
            <a:r>
              <a:rPr lang="en-US" sz="3000" b="0" dirty="0">
                <a:latin typeface="Proxima Nova" panose="02000506030000020004" pitchFamily="2" charset="0"/>
              </a:rPr>
              <a:t>&amp; </a:t>
            </a:r>
            <a:r>
              <a:rPr lang="en-GB" sz="3000" b="0" dirty="0">
                <a:latin typeface="Proxima Nova" panose="02000506030000020004" pitchFamily="2" charset="0"/>
                <a:hlinkClick r:id="rId5"/>
              </a:rPr>
              <a:t>Mara Averick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76347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A702BE2-4526-0949-A42E-3FB78CF9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5" y="1301791"/>
            <a:ext cx="2769169" cy="31968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B16C633-BE73-2040-96E4-04CE404A39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361675" y="11691915"/>
            <a:ext cx="7913961" cy="845948"/>
          </a:xfrm>
        </p:spPr>
        <p:txBody>
          <a:bodyPr>
            <a:noAutofit/>
          </a:bodyPr>
          <a:lstStyle/>
          <a:p>
            <a:r>
              <a:rPr lang="en-US" sz="2500" b="0" dirty="0"/>
              <a:t>Credit: Garrick Aden-</a:t>
            </a:r>
            <a:r>
              <a:rPr lang="en-US" sz="2500" b="0" dirty="0" err="1"/>
              <a:t>Buie</a:t>
            </a:r>
            <a:endParaRPr lang="en-US" sz="2500" b="0" dirty="0"/>
          </a:p>
          <a:p>
            <a:r>
              <a:rPr lang="en-GB" sz="2500" b="0" dirty="0">
                <a:hlinkClick r:id="rId3"/>
              </a:rPr>
              <a:t>https://www.garrickadenbuie.com/project/tidyexplain/</a:t>
            </a:r>
            <a:endParaRPr lang="en-GB" sz="2500" b="0" dirty="0"/>
          </a:p>
          <a:p>
            <a:endParaRPr lang="en-US" sz="2500" b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6C2C47-82A6-0442-B56F-8D6B7F3AAAAA}"/>
              </a:ext>
            </a:extLst>
          </p:cNvPr>
          <p:cNvSpPr txBox="1">
            <a:spLocks/>
          </p:cNvSpPr>
          <p:nvPr/>
        </p:nvSpPr>
        <p:spPr>
          <a:xfrm>
            <a:off x="1478335" y="1601111"/>
            <a:ext cx="20269200" cy="289748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Joins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17B92A-066D-A84A-8348-6085C6346ABE}"/>
              </a:ext>
            </a:extLst>
          </p:cNvPr>
          <p:cNvSpPr txBox="1">
            <a:spLocks/>
          </p:cNvSpPr>
          <p:nvPr/>
        </p:nvSpPr>
        <p:spPr>
          <a:xfrm>
            <a:off x="16522089" y="1992808"/>
            <a:ext cx="9601200" cy="1576301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500" b="0" dirty="0" err="1">
                <a:latin typeface="Andale Mono" panose="020B0509000000000004" pitchFamily="49" charset="0"/>
              </a:rPr>
              <a:t>left_join</a:t>
            </a:r>
            <a:r>
              <a:rPr lang="en-US" sz="3500" b="0" dirty="0">
                <a:latin typeface="Andale Mono" panose="020B0509000000000004" pitchFamily="49" charset="0"/>
              </a:rPr>
              <a:t>()</a:t>
            </a:r>
          </a:p>
          <a:p>
            <a:pPr marL="571500" indent="-571500" algn="l" hangingPunct="1">
              <a:buFont typeface=".Apple Color Emoji UI"/>
              <a:buChar char="🌟"/>
            </a:pPr>
            <a:r>
              <a:rPr lang="en-US" sz="3500" b="0" dirty="0" err="1">
                <a:latin typeface="Andale Mono" panose="020B0509000000000004" pitchFamily="49" charset="0"/>
              </a:rPr>
              <a:t>inner_join</a:t>
            </a:r>
            <a:r>
              <a:rPr lang="en-US" sz="3500" b="0" dirty="0">
                <a:latin typeface="Andale Mono" panose="020B0509000000000004" pitchFamily="49" charset="0"/>
              </a:rPr>
              <a:t>()</a:t>
            </a:r>
          </a:p>
          <a:p>
            <a:pPr marL="571500" indent="-571500" algn="l" hangingPunct="1">
              <a:buFont typeface=".Apple Color Emoji UI"/>
              <a:buChar char="🌟"/>
            </a:pPr>
            <a:r>
              <a:rPr lang="en-US" sz="3500" b="0" dirty="0" err="1">
                <a:latin typeface="Andale Mono" panose="020B0509000000000004" pitchFamily="49" charset="0"/>
              </a:rPr>
              <a:t>full_join</a:t>
            </a:r>
            <a:r>
              <a:rPr lang="en-US" sz="3500" b="0" dirty="0">
                <a:latin typeface="Andale Mono" panose="020B0509000000000004" pitchFamily="49" charset="0"/>
              </a:rPr>
              <a:t>()</a:t>
            </a:r>
            <a:endParaRPr lang="en-US" sz="3500" b="0" dirty="0"/>
          </a:p>
        </p:txBody>
      </p:sp>
      <p:pic>
        <p:nvPicPr>
          <p:cNvPr id="3" name="Picture 2" descr="A picture containing Teams&#10;&#10;Description automatically generated">
            <a:extLst>
              <a:ext uri="{FF2B5EF4-FFF2-40B4-BE49-F238E27FC236}">
                <a16:creationId xmlns:a16="http://schemas.microsoft.com/office/drawing/2014/main" id="{BC09C946-D5BD-4A42-8B3D-1511A88B2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326" y="4713427"/>
            <a:ext cx="64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73E628DC-028B-6244-8EB3-117287B06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326" y="4713427"/>
            <a:ext cx="64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icture containing Teams&#10;&#10;Description automatically generated">
            <a:extLst>
              <a:ext uri="{FF2B5EF4-FFF2-40B4-BE49-F238E27FC236}">
                <a16:creationId xmlns:a16="http://schemas.microsoft.com/office/drawing/2014/main" id="{4BDF2867-A5CF-C24F-A214-02F5EEE43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74" y="4713427"/>
            <a:ext cx="64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10777E8-8804-174A-8DF2-A5C2F189F694}"/>
              </a:ext>
            </a:extLst>
          </p:cNvPr>
          <p:cNvSpPr txBox="1">
            <a:spLocks/>
          </p:cNvSpPr>
          <p:nvPr/>
        </p:nvSpPr>
        <p:spPr>
          <a:xfrm>
            <a:off x="1108365" y="11352103"/>
            <a:ext cx="7913961" cy="1823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2500" b="0" dirty="0"/>
              <a:t>For a fun explanation using The Beatles &amp; Rolling Stones see Nic Crane’s tweet:</a:t>
            </a:r>
          </a:p>
          <a:p>
            <a:r>
              <a:rPr lang="en-US" sz="2800" b="0" dirty="0">
                <a:hlinkClick r:id="rId7"/>
              </a:rPr>
              <a:t>https://bit.ly/3qfhBb9</a:t>
            </a:r>
            <a:r>
              <a:rPr lang="en-US" sz="2500" b="0" dirty="0"/>
              <a:t> 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97146611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, businesscard, vector graphics&#10;&#10;Description automatically generated">
            <a:extLst>
              <a:ext uri="{FF2B5EF4-FFF2-40B4-BE49-F238E27FC236}">
                <a16:creationId xmlns:a16="http://schemas.microsoft.com/office/drawing/2014/main" id="{74E07FAE-8555-CD46-B836-C4185C87B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95" y="1586405"/>
            <a:ext cx="2757803" cy="319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13117-3ED7-D047-883D-2344F4E7CDFB}"/>
              </a:ext>
            </a:extLst>
          </p:cNvPr>
          <p:cNvSpPr txBox="1"/>
          <p:nvPr/>
        </p:nvSpPr>
        <p:spPr>
          <a:xfrm>
            <a:off x="12056184" y="4240750"/>
            <a:ext cx="11112976" cy="1084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spAutoFit/>
          </a:bodyPr>
          <a:lstStyle/>
          <a:p>
            <a:pPr marL="457200" marR="0" indent="-45720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dale Mono" panose="020B0509000000000004" pitchFamily="49" charset="0"/>
                <a:sym typeface="Proxima Nova Medium"/>
              </a:rPr>
              <a:t>separate()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roxima Nova Medium"/>
              </a:rPr>
              <a:t>turns a character column into multiple columns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FC97DF-B350-F54E-B89A-C3B34ACD0831}"/>
              </a:ext>
            </a:extLst>
          </p:cNvPr>
          <p:cNvSpPr txBox="1">
            <a:spLocks/>
          </p:cNvSpPr>
          <p:nvPr/>
        </p:nvSpPr>
        <p:spPr>
          <a:xfrm>
            <a:off x="1478335" y="1601111"/>
            <a:ext cx="20269200" cy="289748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Dates</a:t>
            </a:r>
          </a:p>
        </p:txBody>
      </p:sp>
      <p:pic>
        <p:nvPicPr>
          <p:cNvPr id="10" name="Picture 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4D6F2BA7-6909-1249-A066-4458E5A22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98" y="1601111"/>
            <a:ext cx="2767770" cy="3196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99CCC-15E4-F548-9B44-AEB986167AF7}"/>
              </a:ext>
            </a:extLst>
          </p:cNvPr>
          <p:cNvGrpSpPr/>
          <p:nvPr/>
        </p:nvGrpSpPr>
        <p:grpSpPr>
          <a:xfrm>
            <a:off x="1478335" y="5855110"/>
            <a:ext cx="10221058" cy="4631417"/>
            <a:chOff x="1478335" y="5855110"/>
            <a:chExt cx="10221058" cy="4631417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20C34095-0226-5342-88CF-70216FE5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335" y="5855110"/>
              <a:ext cx="10221058" cy="46314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6A650D-1DEF-D644-9AD6-032BE8D5E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995" y="6607276"/>
              <a:ext cx="730611" cy="621481"/>
            </a:xfrm>
            <a:prstGeom prst="rect">
              <a:avLst/>
            </a:prstGeom>
          </p:spPr>
        </p:pic>
      </p:grp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5F66AEB-B612-A24E-BA8C-656C899DF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528" y="5615933"/>
            <a:ext cx="10821508" cy="51208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96090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544F31A-C202-FE4C-A4AB-A6194FEE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86" y="1555650"/>
            <a:ext cx="2757803" cy="3196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CC450B-6E68-5744-984E-88C7E39F5AA9}"/>
              </a:ext>
            </a:extLst>
          </p:cNvPr>
          <p:cNvSpPr txBox="1">
            <a:spLocks/>
          </p:cNvSpPr>
          <p:nvPr/>
        </p:nvSpPr>
        <p:spPr>
          <a:xfrm>
            <a:off x="5004961" y="1555650"/>
            <a:ext cx="20269200" cy="289748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Factors &amp; Strings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42CB5-EB88-894D-9874-ED717FDA0FB7}"/>
              </a:ext>
            </a:extLst>
          </p:cNvPr>
          <p:cNvSpPr txBox="1"/>
          <p:nvPr/>
        </p:nvSpPr>
        <p:spPr>
          <a:xfrm>
            <a:off x="2046381" y="5456660"/>
            <a:ext cx="10846659" cy="5309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57200" indent="-457200" algn="l">
              <a:buFont typeface=".Apple Color Emoji UI"/>
              <a:buChar char="🌟"/>
            </a:pPr>
            <a:r>
              <a:rPr lang="en-US" sz="3500" dirty="0">
                <a:latin typeface="Andale Mono" panose="020B0509000000000004" pitchFamily="49" charset="0"/>
              </a:rPr>
              <a:t>levels() </a:t>
            </a:r>
            <a:r>
              <a:rPr lang="en-US" sz="3500" dirty="0"/>
              <a:t>to see the set of levels in the factor </a:t>
            </a:r>
            <a:endParaRPr lang="en-US" sz="3500" dirty="0">
              <a:latin typeface="Andale Mono" panose="020B0509000000000004" pitchFamily="49" charset="0"/>
            </a:endParaRPr>
          </a:p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r>
              <a:rPr lang="en-US" sz="3500" dirty="0" err="1">
                <a:latin typeface="Andale Mono" panose="020B0509000000000004" pitchFamily="49" charset="0"/>
              </a:rPr>
              <a:t>fct_relevel</a:t>
            </a:r>
            <a:r>
              <a:rPr kumimoji="0" lang="en-US" sz="3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dale Mono" panose="020B0509000000000004" pitchFamily="49" charset="0"/>
                <a:sym typeface="Proxima Nova Medium"/>
              </a:rPr>
              <a:t>() </a:t>
            </a:r>
            <a:r>
              <a:rPr kumimoji="0" lang="en-US" sz="3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roxima Nova Medium"/>
              </a:rPr>
              <a:t>to manually reorder factor</a:t>
            </a:r>
            <a:r>
              <a:rPr kumimoji="0" lang="en-US" sz="35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Proxima Nova Medium"/>
              </a:rPr>
              <a:t> levels</a:t>
            </a:r>
            <a:endParaRPr kumimoji="0" lang="en-US" sz="3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Proxima Nova Medium"/>
            </a:endParaRPr>
          </a:p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r>
              <a:rPr lang="en-US" sz="3500" dirty="0" err="1">
                <a:latin typeface="Andale Mono" panose="020B0509000000000004" pitchFamily="49" charset="0"/>
              </a:rPr>
              <a:t>fct_recode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  <a:r>
              <a:rPr lang="en-US" sz="3500" dirty="0"/>
              <a:t>to manually change the levels labels</a:t>
            </a:r>
          </a:p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r>
              <a:rPr kumimoji="0" lang="en-US" sz="35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dale Mono" panose="020B0509000000000004" pitchFamily="49" charset="0"/>
                <a:sym typeface="Proxima Nova Medium"/>
              </a:rPr>
              <a:t>fct</a:t>
            </a:r>
            <a:r>
              <a:rPr lang="en-US" sz="3500" dirty="0" err="1">
                <a:latin typeface="Andale Mono" panose="020B0509000000000004" pitchFamily="49" charset="0"/>
              </a:rPr>
              <a:t>_collapse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  <a:r>
              <a:rPr lang="en-US" sz="3500" dirty="0"/>
              <a:t>to collapse levels into manually defined groups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7493F4-E4A0-1A4F-9EE0-EF5910C99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89" y="1555650"/>
            <a:ext cx="2759054" cy="319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E194E-A8DF-DC45-B4F7-8E608AFFFA24}"/>
              </a:ext>
            </a:extLst>
          </p:cNvPr>
          <p:cNvSpPr txBox="1"/>
          <p:nvPr/>
        </p:nvSpPr>
        <p:spPr>
          <a:xfrm>
            <a:off x="12893040" y="6760864"/>
            <a:ext cx="10846659" cy="27007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57200" indent="-457200" algn="l">
              <a:buFont typeface=".Apple Color Emoji UI"/>
              <a:buChar char="🌟"/>
            </a:pPr>
            <a:r>
              <a:rPr lang="en-US" sz="3500" dirty="0" err="1">
                <a:latin typeface="Andale Mono" panose="020B0509000000000004" pitchFamily="49" charset="0"/>
              </a:rPr>
              <a:t>str_replace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  <a:r>
              <a:rPr lang="en-US" sz="3500" dirty="0"/>
              <a:t>to change the labels of a string</a:t>
            </a:r>
          </a:p>
          <a:p>
            <a:pPr marL="457200" indent="-457200" algn="l">
              <a:buFont typeface=".Apple Color Emoji UI"/>
              <a:buChar char="🌟"/>
            </a:pPr>
            <a:r>
              <a:rPr lang="en-US" sz="3500" dirty="0" err="1">
                <a:latin typeface="Andale Mono" panose="020B0509000000000004" pitchFamily="49" charset="0"/>
              </a:rPr>
              <a:t>str_wrap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  <a:r>
              <a:rPr lang="en-US" sz="3500" dirty="0"/>
              <a:t>to wrap the text of a string if it is too long into 2+ lines </a:t>
            </a:r>
          </a:p>
        </p:txBody>
      </p:sp>
    </p:spTree>
    <p:extLst>
      <p:ext uri="{BB962C8B-B14F-4D97-AF65-F5344CB8AC3E}">
        <p14:creationId xmlns:p14="http://schemas.microsoft.com/office/powerpoint/2010/main" val="1873635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55D831-8FFB-14DE-2BDD-C0FDBABAA452}"/>
              </a:ext>
            </a:extLst>
          </p:cNvPr>
          <p:cNvSpPr/>
          <p:nvPr/>
        </p:nvSpPr>
        <p:spPr>
          <a:xfrm>
            <a:off x="12192000" y="1066800"/>
            <a:ext cx="11188700" cy="11582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0BC072-2E07-5BC8-4299-FE0D45CBE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1450" y="4036518"/>
            <a:ext cx="9829800" cy="1733018"/>
          </a:xfrm>
        </p:spPr>
        <p:txBody>
          <a:bodyPr/>
          <a:lstStyle/>
          <a:p>
            <a:r>
              <a:rPr lang="en-US" dirty="0"/>
              <a:t>Tidy Data Tutor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485D1EE-49AB-4916-06E1-1BC6305DF527}"/>
              </a:ext>
            </a:extLst>
          </p:cNvPr>
          <p:cNvSpPr txBox="1">
            <a:spLocks/>
          </p:cNvSpPr>
          <p:nvPr/>
        </p:nvSpPr>
        <p:spPr>
          <a:xfrm>
            <a:off x="12871450" y="8363420"/>
            <a:ext cx="9601200" cy="845948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b="0" dirty="0"/>
              <a:t>A potentially helpful revision and consolidation tool</a:t>
            </a:r>
          </a:p>
          <a:p>
            <a:pPr hangingPunct="1"/>
            <a:endParaRPr lang="en-US" b="0" dirty="0"/>
          </a:p>
          <a:p>
            <a:pPr hangingPunct="1"/>
            <a:r>
              <a:rPr lang="en-US" b="0" dirty="0">
                <a:hlinkClick r:id="rId2"/>
              </a:rPr>
              <a:t>https://tidydatatutor.com/</a:t>
            </a:r>
            <a:r>
              <a:rPr lang="en-US" b="0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5DB8C0-DE3C-71BF-4D8A-8CF5182DB657}"/>
              </a:ext>
            </a:extLst>
          </p:cNvPr>
          <p:cNvGrpSpPr/>
          <p:nvPr/>
        </p:nvGrpSpPr>
        <p:grpSpPr>
          <a:xfrm>
            <a:off x="1682750" y="2918802"/>
            <a:ext cx="9997062" cy="7878396"/>
            <a:chOff x="1682750" y="2918802"/>
            <a:chExt cx="9997062" cy="7878396"/>
          </a:xfrm>
        </p:grpSpPr>
        <p:pic>
          <p:nvPicPr>
            <p:cNvPr id="10" name="Picture 9" descr="Chart, radar chart&#10;&#10;Description automatically generated">
              <a:extLst>
                <a:ext uri="{FF2B5EF4-FFF2-40B4-BE49-F238E27FC236}">
                  <a16:creationId xmlns:a16="http://schemas.microsoft.com/office/drawing/2014/main" id="{1CBF2D8D-6C91-1EB9-F594-1466623FE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750" y="4712030"/>
              <a:ext cx="9997062" cy="6085168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4EACA8D8-5D94-A73C-90B2-C307C5433729}"/>
                </a:ext>
              </a:extLst>
            </p:cNvPr>
            <p:cNvSpPr txBox="1">
              <a:spLocks/>
            </p:cNvSpPr>
            <p:nvPr/>
          </p:nvSpPr>
          <p:spPr>
            <a:xfrm>
              <a:off x="1966451" y="2918802"/>
              <a:ext cx="9601200" cy="845948"/>
            </a:xfrm>
            <a:prstGeom prst="rect">
              <a:avLst/>
            </a:prstGeom>
          </p:spPr>
          <p:txBody>
            <a:bodyPr/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US" b="0" dirty="0"/>
                <a:t>Example: </a:t>
              </a:r>
              <a:r>
                <a:rPr lang="en-US" b="0" dirty="0" err="1"/>
                <a:t>Visualisation</a:t>
              </a:r>
              <a:r>
                <a:rPr lang="en-US" b="0" dirty="0"/>
                <a:t> of the </a:t>
              </a:r>
              <a:r>
                <a:rPr lang="en-US" b="0" dirty="0">
                  <a:latin typeface="Andale Mono" panose="020B0509000000000004" pitchFamily="49" charset="0"/>
                </a:rPr>
                <a:t>filter() </a:t>
              </a:r>
              <a:r>
                <a:rPr lang="en-US" b="0" dirty="0"/>
                <a:t>function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390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31F0C-B62C-8844-9750-65C5ECAD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217657"/>
            <a:ext cx="20269200" cy="5359732"/>
          </a:xfrm>
        </p:spPr>
        <p:txBody>
          <a:bodyPr/>
          <a:lstStyle/>
          <a:p>
            <a:r>
              <a:rPr lang="en-US" dirty="0"/>
              <a:t>Plotting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4C2E-543E-AF43-B453-B7344AA3B66E}"/>
              </a:ext>
            </a:extLst>
          </p:cNvPr>
          <p:cNvSpPr txBox="1"/>
          <p:nvPr/>
        </p:nvSpPr>
        <p:spPr>
          <a:xfrm>
            <a:off x="2019300" y="12039373"/>
            <a:ext cx="12192000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 by Allison Horst</a:t>
            </a:r>
          </a:p>
        </p:txBody>
      </p:sp>
      <p:pic>
        <p:nvPicPr>
          <p:cNvPr id="6" name="Picture 5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53D65C5A-AAFE-B843-A6FB-DE0BADC488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/>
          <a:stretch/>
        </p:blipFill>
        <p:spPr>
          <a:xfrm>
            <a:off x="6095999" y="3142075"/>
            <a:ext cx="12192001" cy="889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521390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44A8B93-6B8D-7B4B-977D-32C80EBBF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20" y="1437662"/>
            <a:ext cx="2757803" cy="3196800"/>
          </a:xfrm>
          <a:prstGeom prst="rect">
            <a:avLst/>
          </a:prstGeom>
        </p:spPr>
      </p:pic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DC5E5D6F-5A75-B74D-BEF1-37139105F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8" y="1408165"/>
            <a:ext cx="2769059" cy="3196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811CD57-8174-234C-AC4E-4C2B7F2B3B2E}"/>
              </a:ext>
            </a:extLst>
          </p:cNvPr>
          <p:cNvSpPr txBox="1">
            <a:spLocks/>
          </p:cNvSpPr>
          <p:nvPr/>
        </p:nvSpPr>
        <p:spPr>
          <a:xfrm>
            <a:off x="5032937" y="2294847"/>
            <a:ext cx="20269200" cy="289748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12500" dirty="0"/>
              <a:t>Grammar of Graphics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04D58C9-9F7A-8D43-BED2-1D646986A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05" y="4490270"/>
            <a:ext cx="10672540" cy="79488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842D1FC-6122-CC4A-991A-ECC897A303E7}"/>
              </a:ext>
            </a:extLst>
          </p:cNvPr>
          <p:cNvSpPr txBox="1">
            <a:spLocks/>
          </p:cNvSpPr>
          <p:nvPr/>
        </p:nvSpPr>
        <p:spPr>
          <a:xfrm>
            <a:off x="17059488" y="11151300"/>
            <a:ext cx="9601200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 err="1">
                <a:latin typeface="Andale Mono" panose="020B0509000000000004" pitchFamily="49" charset="0"/>
              </a:rPr>
              <a:t>ggplot</a:t>
            </a:r>
            <a:r>
              <a:rPr lang="en-US" sz="3000" b="0" dirty="0">
                <a:latin typeface="Andale Mono" panose="020B0509000000000004" pitchFamily="49" charset="0"/>
              </a:rPr>
              <a:t>(data)</a:t>
            </a:r>
            <a:endParaRPr lang="en-US" sz="3000" b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CE52B8-4C12-3548-B778-C72AF6B14D20}"/>
              </a:ext>
            </a:extLst>
          </p:cNvPr>
          <p:cNvSpPr txBox="1">
            <a:spLocks/>
          </p:cNvSpPr>
          <p:nvPr/>
        </p:nvSpPr>
        <p:spPr>
          <a:xfrm>
            <a:off x="17059488" y="10033438"/>
            <a:ext cx="6691821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 err="1">
                <a:latin typeface="Andale Mono" panose="020B0509000000000004" pitchFamily="49" charset="0"/>
              </a:rPr>
              <a:t>ggplot</a:t>
            </a:r>
            <a:r>
              <a:rPr lang="en-US" sz="3000" b="0" dirty="0">
                <a:latin typeface="Andale Mono" panose="020B0509000000000004" pitchFamily="49" charset="0"/>
              </a:rPr>
              <a:t>(data, </a:t>
            </a:r>
            <a:r>
              <a:rPr lang="en-US" sz="3000" b="0" dirty="0" err="1">
                <a:latin typeface="Andale Mono" panose="020B0509000000000004" pitchFamily="49" charset="0"/>
              </a:rPr>
              <a:t>aes</a:t>
            </a:r>
            <a:r>
              <a:rPr lang="en-US" sz="3000" b="0" dirty="0">
                <a:latin typeface="Andale Mono" panose="020B0509000000000004" pitchFamily="49" charset="0"/>
              </a:rPr>
              <a:t>(x, y, color, shape, fill))</a:t>
            </a:r>
            <a:endParaRPr lang="en-US" sz="3000" b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55AF24C-E937-2D4D-9028-647C8BBAF35C}"/>
              </a:ext>
            </a:extLst>
          </p:cNvPr>
          <p:cNvSpPr txBox="1">
            <a:spLocks/>
          </p:cNvSpPr>
          <p:nvPr/>
        </p:nvSpPr>
        <p:spPr>
          <a:xfrm>
            <a:off x="17059488" y="8981109"/>
            <a:ext cx="7009880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geom_line</a:t>
            </a:r>
            <a:r>
              <a:rPr lang="en-US" sz="3000" b="0" dirty="0">
                <a:latin typeface="Andale Mono" panose="020B0509000000000004" pitchFamily="49" charset="0"/>
              </a:rPr>
              <a:t>() + </a:t>
            </a:r>
            <a:r>
              <a:rPr lang="en-US" sz="3000" b="0" dirty="0" err="1">
                <a:latin typeface="Andale Mono" panose="020B0509000000000004" pitchFamily="49" charset="0"/>
              </a:rPr>
              <a:t>geom_bar</a:t>
            </a:r>
            <a:r>
              <a:rPr lang="en-US" sz="3000" b="0" dirty="0">
                <a:latin typeface="Andale Mono" panose="020B0509000000000004" pitchFamily="49" charset="0"/>
              </a:rPr>
              <a:t>() + </a:t>
            </a:r>
            <a:r>
              <a:rPr lang="en-US" sz="3000" b="0" dirty="0" err="1">
                <a:latin typeface="Andale Mono" panose="020B0509000000000004" pitchFamily="49" charset="0"/>
              </a:rPr>
              <a:t>geom_jitter</a:t>
            </a:r>
            <a:r>
              <a:rPr lang="en-US" sz="3000" b="0" dirty="0">
                <a:latin typeface="Andale Mono" panose="020B0509000000000004" pitchFamily="49" charset="0"/>
              </a:rPr>
              <a:t>() etc. </a:t>
            </a:r>
            <a:endParaRPr lang="en-US" sz="3000" b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366221-CA33-4F4E-8F79-3B8F905E3E08}"/>
              </a:ext>
            </a:extLst>
          </p:cNvPr>
          <p:cNvSpPr txBox="1">
            <a:spLocks/>
          </p:cNvSpPr>
          <p:nvPr/>
        </p:nvSpPr>
        <p:spPr>
          <a:xfrm>
            <a:off x="17059488" y="7896014"/>
            <a:ext cx="8166659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facet_wrap</a:t>
            </a:r>
            <a:r>
              <a:rPr lang="en-US" sz="3000" b="0" dirty="0">
                <a:latin typeface="Andale Mono" panose="020B0509000000000004" pitchFamily="49" charset="0"/>
              </a:rPr>
              <a:t>()                  </a:t>
            </a:r>
            <a:br>
              <a:rPr lang="en-US" sz="3000" b="0" dirty="0">
                <a:latin typeface="Andale Mono" panose="020B0509000000000004" pitchFamily="49" charset="0"/>
              </a:rPr>
            </a:b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facet_grid</a:t>
            </a:r>
            <a:r>
              <a:rPr lang="en-US" sz="3000" b="0" dirty="0">
                <a:latin typeface="Andale Mono" panose="020B0509000000000004" pitchFamily="49" charset="0"/>
              </a:rPr>
              <a:t>(</a:t>
            </a:r>
            <a:r>
              <a:rPr lang="en-US" sz="3000" b="0" dirty="0" err="1">
                <a:latin typeface="Andale Mono" panose="020B0509000000000004" pitchFamily="49" charset="0"/>
              </a:rPr>
              <a:t>x~y</a:t>
            </a:r>
            <a:r>
              <a:rPr lang="en-US" sz="3000" b="0" dirty="0">
                <a:latin typeface="Andale Mono" panose="020B0509000000000004" pitchFamily="49" charset="0"/>
              </a:rPr>
              <a:t>)</a:t>
            </a:r>
            <a:endParaRPr lang="en-US" sz="3000" b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467713D-1EC2-6544-9CAC-9996B906DC3E}"/>
              </a:ext>
            </a:extLst>
          </p:cNvPr>
          <p:cNvSpPr txBox="1">
            <a:spLocks/>
          </p:cNvSpPr>
          <p:nvPr/>
        </p:nvSpPr>
        <p:spPr>
          <a:xfrm>
            <a:off x="17135478" y="6855164"/>
            <a:ext cx="8166659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Courier New" panose="02070309020205020404" pitchFamily="49" charset="0"/>
              <a:buChar char="o"/>
            </a:pPr>
            <a:r>
              <a:rPr lang="en-US" sz="3000" b="0" dirty="0"/>
              <a:t>Example: </a:t>
            </a: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stat_summary</a:t>
            </a:r>
            <a:r>
              <a:rPr lang="en-US" sz="3000" b="0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852465D-AC42-4A4C-92BB-A10CA18B7940}"/>
              </a:ext>
            </a:extLst>
          </p:cNvPr>
          <p:cNvSpPr txBox="1">
            <a:spLocks/>
          </p:cNvSpPr>
          <p:nvPr/>
        </p:nvSpPr>
        <p:spPr>
          <a:xfrm>
            <a:off x="17135476" y="5936622"/>
            <a:ext cx="8166659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coord_flip</a:t>
            </a:r>
            <a:r>
              <a:rPr lang="en-US" sz="3000" b="0" dirty="0">
                <a:latin typeface="Andale Mono" panose="020B0509000000000004" pitchFamily="49" charset="0"/>
              </a:rPr>
              <a:t>()</a:t>
            </a:r>
            <a:endParaRPr lang="en-US" sz="3000" b="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DF61631-A1F4-9747-830D-0DC34BE5AE4F}"/>
              </a:ext>
            </a:extLst>
          </p:cNvPr>
          <p:cNvSpPr txBox="1">
            <a:spLocks/>
          </p:cNvSpPr>
          <p:nvPr/>
        </p:nvSpPr>
        <p:spPr>
          <a:xfrm>
            <a:off x="17135478" y="4803678"/>
            <a:ext cx="6296254" cy="931197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.Apple Color Emoji UI"/>
              <a:buChar char="🌟"/>
            </a:pP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theme_bw</a:t>
            </a:r>
            <a:r>
              <a:rPr lang="en-US" sz="3000" b="0" dirty="0">
                <a:latin typeface="Andale Mono" panose="020B0509000000000004" pitchFamily="49" charset="0"/>
              </a:rPr>
              <a:t>()</a:t>
            </a:r>
            <a:br>
              <a:rPr lang="en-US" sz="3000" b="0" dirty="0">
                <a:latin typeface="Andale Mono" panose="020B0509000000000004" pitchFamily="49" charset="0"/>
              </a:rPr>
            </a:br>
            <a:r>
              <a:rPr lang="en-US" sz="3000" b="0" dirty="0">
                <a:latin typeface="Andale Mono" panose="020B0509000000000004" pitchFamily="49" charset="0"/>
              </a:rPr>
              <a:t>+ </a:t>
            </a:r>
            <a:r>
              <a:rPr lang="en-US" sz="3000" b="0" dirty="0" err="1">
                <a:latin typeface="Andale Mono" panose="020B0509000000000004" pitchFamily="49" charset="0"/>
              </a:rPr>
              <a:t>theme_classic</a:t>
            </a:r>
            <a:r>
              <a:rPr lang="en-US" sz="3000" b="0" dirty="0">
                <a:latin typeface="Andale Mono" panose="020B0509000000000004" pitchFamily="49" charset="0"/>
              </a:rPr>
              <a:t>() etc. 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2697918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B0D00E-915E-5949-B897-B60886AD72E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" b="203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257117332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FBAEF-F53B-7B49-AFA4-86A770EF973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71903" y="4186287"/>
            <a:ext cx="13595555" cy="4814114"/>
          </a:xfrm>
        </p:spPr>
        <p:txBody>
          <a:bodyPr>
            <a:normAutofit/>
          </a:bodyPr>
          <a:lstStyle/>
          <a:p>
            <a:r>
              <a:rPr lang="en-US" sz="13000" dirty="0"/>
              <a:t>Importance of variable class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0E36C48-BB90-7C42-9960-531A1D757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7" y="1345440"/>
            <a:ext cx="11039168" cy="10805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7962186-A809-0B4C-BFC9-6CD2236098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37967" y="11504629"/>
            <a:ext cx="9645444" cy="865931"/>
          </a:xfrm>
        </p:spPr>
        <p:txBody>
          <a:bodyPr>
            <a:noAutofit/>
          </a:bodyPr>
          <a:lstStyle/>
          <a:p>
            <a:r>
              <a:rPr lang="en-GB" sz="3000" b="0" dirty="0">
                <a:latin typeface="Proxima Nova" panose="02000506030000020004" pitchFamily="2" charset="0"/>
              </a:rPr>
              <a:t>From Dr Sam Tyner’s guest lecture recording in Week 4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0071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930C9D-32CF-C046-A27A-7BC51D92D06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" b="2129"/>
          <a:stretch>
            <a:fillRect/>
          </a:stretch>
        </p:blipFill>
        <p:spPr>
          <a:xfrm>
            <a:off x="6283037" y="439021"/>
            <a:ext cx="17352818" cy="12837958"/>
          </a:xfr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2B6EA2D-487E-B346-97D0-CD0678372615}"/>
              </a:ext>
            </a:extLst>
          </p:cNvPr>
          <p:cNvSpPr txBox="1">
            <a:spLocks/>
          </p:cNvSpPr>
          <p:nvPr/>
        </p:nvSpPr>
        <p:spPr>
          <a:xfrm>
            <a:off x="-4509656" y="5395880"/>
            <a:ext cx="15482455" cy="2924239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9000" dirty="0">
                <a:latin typeface="Andale Mono" panose="020B0509000000000004" pitchFamily="49" charset="0"/>
              </a:rPr>
              <a:t>ggplot2</a:t>
            </a:r>
          </a:p>
          <a:p>
            <a:pPr hangingPunct="1"/>
            <a:r>
              <a:rPr lang="en-US" sz="9000" dirty="0" err="1"/>
              <a:t>Cheatsheet</a:t>
            </a:r>
            <a:endParaRPr lang="en-US" sz="9000" dirty="0"/>
          </a:p>
        </p:txBody>
      </p:sp>
    </p:spTree>
    <p:extLst>
      <p:ext uri="{BB962C8B-B14F-4D97-AF65-F5344CB8AC3E}">
        <p14:creationId xmlns:p14="http://schemas.microsoft.com/office/powerpoint/2010/main" val="351684466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68904D-4E2E-D946-9491-253466FC090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496600" y="1445343"/>
            <a:ext cx="9049076" cy="10648334"/>
          </a:xfrm>
        </p:spPr>
        <p:txBody>
          <a:bodyPr>
            <a:normAutofit/>
          </a:bodyPr>
          <a:lstStyle/>
          <a:p>
            <a:r>
              <a:rPr lang="en-GB" b="0" dirty="0"/>
              <a:t>Emil </a:t>
            </a:r>
            <a:r>
              <a:rPr lang="en-GB" b="0" dirty="0" err="1"/>
              <a:t>Hvitfeldt</a:t>
            </a:r>
            <a:r>
              <a:rPr lang="en-GB" b="0" dirty="0"/>
              <a:t> has created a “one stop destination for anyone looking for a </a:t>
            </a:r>
            <a:r>
              <a:rPr lang="en-GB" b="0" dirty="0" err="1"/>
              <a:t>color</a:t>
            </a:r>
            <a:r>
              <a:rPr lang="en-GB" b="0" dirty="0"/>
              <a:t> palette to use in r.” </a:t>
            </a:r>
            <a:r>
              <a:rPr lang="en-US" b="0" dirty="0">
                <a:hlinkClick r:id="rId2"/>
              </a:rPr>
              <a:t>https://github.com/EmilHvitfeldt/r-color-palettes</a:t>
            </a:r>
            <a:endParaRPr lang="en-US" b="0" dirty="0"/>
          </a:p>
          <a:p>
            <a:r>
              <a:rPr lang="en-US" b="0" dirty="0"/>
              <a:t>Including an interactive color selector! </a:t>
            </a:r>
            <a:r>
              <a:rPr lang="en-US" b="0" dirty="0">
                <a:hlinkClick r:id="rId3"/>
              </a:rPr>
              <a:t>https://emilhvitfeldt.github.io/r-color-palettes/discrete.html</a:t>
            </a:r>
            <a:r>
              <a:rPr lang="en-US" b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E61B5-26BB-D343-B903-E926F7BF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palettes </a:t>
            </a:r>
          </a:p>
        </p:txBody>
      </p:sp>
    </p:spTree>
    <p:extLst>
      <p:ext uri="{BB962C8B-B14F-4D97-AF65-F5344CB8AC3E}">
        <p14:creationId xmlns:p14="http://schemas.microsoft.com/office/powerpoint/2010/main" val="53925701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C278B-7F9F-3D42-A3CB-D5D284A7A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21658" y="11347748"/>
            <a:ext cx="11081327" cy="845948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hlinkClick r:id="rId2"/>
              </a:rPr>
              <a:t>https://sjspielman.github.io/introverse/articles/introverse_online.html</a:t>
            </a:r>
            <a:r>
              <a:rPr lang="en-US" b="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85C73-8186-0B40-8B83-773F788F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400" y="5175827"/>
            <a:ext cx="9601200" cy="4191000"/>
          </a:xfrm>
        </p:spPr>
        <p:txBody>
          <a:bodyPr>
            <a:normAutofit/>
          </a:bodyPr>
          <a:lstStyle/>
          <a:p>
            <a:r>
              <a:rPr lang="en-US" sz="11000" dirty="0" err="1">
                <a:latin typeface="Andale Mono" panose="020B0509000000000004" pitchFamily="49" charset="0"/>
              </a:rPr>
              <a:t>introverse</a:t>
            </a:r>
            <a:r>
              <a:rPr lang="en-US" sz="11000" dirty="0"/>
              <a:t> package</a:t>
            </a:r>
          </a:p>
        </p:txBody>
      </p:sp>
      <p:pic>
        <p:nvPicPr>
          <p:cNvPr id="11" name="Picture 10" descr="A picture containing text, black, display, light&#10;&#10;Description automatically generated">
            <a:extLst>
              <a:ext uri="{FF2B5EF4-FFF2-40B4-BE49-F238E27FC236}">
                <a16:creationId xmlns:a16="http://schemas.microsoft.com/office/drawing/2014/main" id="{666C76AA-4F9A-B445-87CC-9ABB3D850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24" y="1522304"/>
            <a:ext cx="2787907" cy="3196800"/>
          </a:xfrm>
          <a:prstGeom prst="rect">
            <a:avLst/>
          </a:prstGeom>
        </p:spPr>
      </p:pic>
      <p:pic>
        <p:nvPicPr>
          <p:cNvPr id="13" name="Picture 1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2F30F8D2-69A3-7546-83D2-24E85255AC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r="4818"/>
          <a:stretch/>
        </p:blipFill>
        <p:spPr>
          <a:xfrm>
            <a:off x="12202985" y="3467004"/>
            <a:ext cx="12181015" cy="678199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081C568-6893-FC4B-BE6C-D60ACE982B40}"/>
              </a:ext>
            </a:extLst>
          </p:cNvPr>
          <p:cNvSpPr/>
          <p:nvPr/>
        </p:nvSpPr>
        <p:spPr>
          <a:xfrm>
            <a:off x="21167433" y="6499467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595ECD-6532-D74E-ABF0-CB21DC879CD4}"/>
              </a:ext>
            </a:extLst>
          </p:cNvPr>
          <p:cNvSpPr/>
          <p:nvPr/>
        </p:nvSpPr>
        <p:spPr>
          <a:xfrm>
            <a:off x="21236708" y="6857999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FB597D-C4F9-E546-AA62-7387B04D19F1}"/>
              </a:ext>
            </a:extLst>
          </p:cNvPr>
          <p:cNvSpPr/>
          <p:nvPr/>
        </p:nvSpPr>
        <p:spPr>
          <a:xfrm>
            <a:off x="21167435" y="7867699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2C7F41-D1ED-AE43-AEC4-8E9F12066961}"/>
              </a:ext>
            </a:extLst>
          </p:cNvPr>
          <p:cNvSpPr/>
          <p:nvPr/>
        </p:nvSpPr>
        <p:spPr>
          <a:xfrm>
            <a:off x="21236708" y="8226231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B2F2C3-57D9-3D4B-AEF1-3E7E3A700531}"/>
              </a:ext>
            </a:extLst>
          </p:cNvPr>
          <p:cNvSpPr/>
          <p:nvPr/>
        </p:nvSpPr>
        <p:spPr>
          <a:xfrm>
            <a:off x="21167434" y="8933967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3EE066-13E0-4D42-BF97-8B0B298AC66B}"/>
              </a:ext>
            </a:extLst>
          </p:cNvPr>
          <p:cNvSpPr/>
          <p:nvPr/>
        </p:nvSpPr>
        <p:spPr>
          <a:xfrm>
            <a:off x="21167434" y="9336902"/>
            <a:ext cx="2687781" cy="4849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5494553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31F0C-B62C-8844-9750-65C5ECADF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217657"/>
            <a:ext cx="20269200" cy="5359732"/>
          </a:xfrm>
        </p:spPr>
        <p:txBody>
          <a:bodyPr/>
          <a:lstStyle/>
          <a:p>
            <a:r>
              <a:rPr lang="en-US" dirty="0"/>
              <a:t>Report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B4C2E-543E-AF43-B453-B7344AA3B66E}"/>
              </a:ext>
            </a:extLst>
          </p:cNvPr>
          <p:cNvSpPr txBox="1"/>
          <p:nvPr/>
        </p:nvSpPr>
        <p:spPr>
          <a:xfrm>
            <a:off x="2379518" y="12027568"/>
            <a:ext cx="12192000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 by Allison Horst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0DB0F00-04E1-4347-8BCA-E9DDBB414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46" y="3408218"/>
            <a:ext cx="11414908" cy="86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603605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D748A67-2E69-AC43-8661-B0569DEE8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29" y="1325740"/>
            <a:ext cx="2757803" cy="319680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9C2AF9FD-735A-9B4E-B1C0-01A2E609C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64" y="1325740"/>
            <a:ext cx="2770865" cy="3196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BE4B8B7-63FD-7C4B-A6F7-FAEB66CAAADA}"/>
              </a:ext>
            </a:extLst>
          </p:cNvPr>
          <p:cNvSpPr txBox="1">
            <a:spLocks/>
          </p:cNvSpPr>
          <p:nvPr/>
        </p:nvSpPr>
        <p:spPr>
          <a:xfrm>
            <a:off x="4288729" y="1625060"/>
            <a:ext cx="20269200" cy="289748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R Markdown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8BCFE-D44D-0F4C-999C-CCC07C261ED4}"/>
              </a:ext>
            </a:extLst>
          </p:cNvPr>
          <p:cNvSpPr txBox="1"/>
          <p:nvPr/>
        </p:nvSpPr>
        <p:spPr>
          <a:xfrm>
            <a:off x="1849574" y="7234700"/>
            <a:ext cx="7554263" cy="2049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r>
              <a:rPr lang="en-US" dirty="0" err="1">
                <a:latin typeface="Andale Mono" panose="020B0509000000000004" pitchFamily="49" charset="0"/>
              </a:rPr>
              <a:t>kbl</a:t>
            </a:r>
            <a:r>
              <a:rPr kumimoji="0" lang="en-US" sz="2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ndale Mono" panose="020B0509000000000004" pitchFamily="49" charset="0"/>
                <a:sym typeface="Proxima Nova Medium"/>
              </a:rPr>
              <a:t>() </a:t>
            </a:r>
            <a:r>
              <a:rPr kumimoji="0" lang="en-US" sz="2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for nice</a:t>
            </a:r>
            <a:r>
              <a:rPr kumimoji="0" lang="en-US" sz="29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 tables</a:t>
            </a:r>
          </a:p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.Apple Color Emoji UI"/>
              <a:buChar char="🌟"/>
              <a:tabLst/>
            </a:pPr>
            <a:endParaRPr kumimoji="0" lang="en-US" sz="2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174275-A617-A54E-A246-F3E832785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44" y="3540721"/>
            <a:ext cx="8994387" cy="8550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1EF6584-4891-B148-9964-639862A4DFE8}"/>
              </a:ext>
            </a:extLst>
          </p:cNvPr>
          <p:cNvGrpSpPr/>
          <p:nvPr/>
        </p:nvGrpSpPr>
        <p:grpSpPr>
          <a:xfrm>
            <a:off x="21118228" y="5151451"/>
            <a:ext cx="4676828" cy="1607403"/>
            <a:chOff x="21118228" y="5151451"/>
            <a:chExt cx="4676828" cy="1607403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D2B90A53-16DD-944E-87A9-7CFE0B00E151}"/>
                </a:ext>
              </a:extLst>
            </p:cNvPr>
            <p:cNvSpPr/>
            <p:nvPr/>
          </p:nvSpPr>
          <p:spPr>
            <a:xfrm>
              <a:off x="21118228" y="5222336"/>
              <a:ext cx="1004353" cy="739559"/>
            </a:xfrm>
            <a:prstGeom prst="rightBrace">
              <a:avLst/>
            </a:prstGeom>
            <a:ln w="127000">
              <a:solidFill>
                <a:schemeClr val="accent3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132BB716-7663-504B-91B3-CABF9ABD1E59}"/>
                </a:ext>
              </a:extLst>
            </p:cNvPr>
            <p:cNvSpPr txBox="1">
              <a:spLocks/>
            </p:cNvSpPr>
            <p:nvPr/>
          </p:nvSpPr>
          <p:spPr>
            <a:xfrm>
              <a:off x="22069723" y="5151451"/>
              <a:ext cx="3725333" cy="160740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3">
                      <a:lumMod val="50000"/>
                    </a:schemeClr>
                  </a:solidFill>
                </a:rPr>
                <a:t>Code – </a:t>
              </a:r>
            </a:p>
            <a:p>
              <a:pPr algn="l" hangingPunct="1"/>
              <a:r>
                <a:rPr lang="en-US" sz="2900" dirty="0">
                  <a:solidFill>
                    <a:schemeClr val="accent3">
                      <a:lumMod val="50000"/>
                    </a:schemeClr>
                  </a:solidFill>
                </a:rPr>
                <a:t>setup chunk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008DC2-FEEE-5543-BBEC-FA8EE2D09BFA}"/>
              </a:ext>
            </a:extLst>
          </p:cNvPr>
          <p:cNvGrpSpPr/>
          <p:nvPr/>
        </p:nvGrpSpPr>
        <p:grpSpPr>
          <a:xfrm>
            <a:off x="21206719" y="8002597"/>
            <a:ext cx="3668478" cy="997864"/>
            <a:chOff x="21206719" y="8002597"/>
            <a:chExt cx="3668478" cy="997864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CCECA7AC-C680-0944-A350-D735E14EF050}"/>
                </a:ext>
              </a:extLst>
            </p:cNvPr>
            <p:cNvSpPr/>
            <p:nvPr/>
          </p:nvSpPr>
          <p:spPr>
            <a:xfrm>
              <a:off x="21206719" y="8002597"/>
              <a:ext cx="1004353" cy="739559"/>
            </a:xfrm>
            <a:prstGeom prst="rightBrace">
              <a:avLst/>
            </a:prstGeom>
            <a:ln w="127000">
              <a:solidFill>
                <a:schemeClr val="accent3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6A6915B0-942F-F648-A27A-CB4063301D92}"/>
                </a:ext>
              </a:extLst>
            </p:cNvPr>
            <p:cNvSpPr txBox="1">
              <a:spLocks/>
            </p:cNvSpPr>
            <p:nvPr/>
          </p:nvSpPr>
          <p:spPr>
            <a:xfrm>
              <a:off x="22335197" y="8026181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3">
                      <a:lumMod val="50000"/>
                    </a:schemeClr>
                  </a:solidFill>
                </a:rPr>
                <a:t>Code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C7D7A8B-A53E-EC44-A663-4A07A5484525}"/>
              </a:ext>
            </a:extLst>
          </p:cNvPr>
          <p:cNvGrpSpPr/>
          <p:nvPr/>
        </p:nvGrpSpPr>
        <p:grpSpPr>
          <a:xfrm>
            <a:off x="21236216" y="9622240"/>
            <a:ext cx="3747134" cy="1150784"/>
            <a:chOff x="21236216" y="9622240"/>
            <a:chExt cx="3747134" cy="1150784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7060CF76-E681-5F48-8523-7223B0C0E8C6}"/>
                </a:ext>
              </a:extLst>
            </p:cNvPr>
            <p:cNvSpPr/>
            <p:nvPr/>
          </p:nvSpPr>
          <p:spPr>
            <a:xfrm>
              <a:off x="21236216" y="9622240"/>
              <a:ext cx="1004353" cy="739559"/>
            </a:xfrm>
            <a:prstGeom prst="rightBrace">
              <a:avLst/>
            </a:prstGeom>
            <a:ln w="127000">
              <a:solidFill>
                <a:schemeClr val="accent3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5961B7D5-87D9-DB4F-9602-04D7BB9A4EED}"/>
                </a:ext>
              </a:extLst>
            </p:cNvPr>
            <p:cNvSpPr txBox="1">
              <a:spLocks/>
            </p:cNvSpPr>
            <p:nvPr/>
          </p:nvSpPr>
          <p:spPr>
            <a:xfrm>
              <a:off x="22443350" y="9798744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3">
                      <a:lumMod val="50000"/>
                    </a:schemeClr>
                  </a:solidFill>
                </a:rPr>
                <a:t>Code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7637BB-4C3A-0A4B-A5A9-18E8F326010F}"/>
              </a:ext>
            </a:extLst>
          </p:cNvPr>
          <p:cNvGrpSpPr/>
          <p:nvPr/>
        </p:nvGrpSpPr>
        <p:grpSpPr>
          <a:xfrm>
            <a:off x="10427403" y="6349093"/>
            <a:ext cx="2540000" cy="1460247"/>
            <a:chOff x="10427403" y="6349093"/>
            <a:chExt cx="2540000" cy="1460247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4A78A6EF-6E2F-D146-BF25-9D130A66F5F9}"/>
                </a:ext>
              </a:extLst>
            </p:cNvPr>
            <p:cNvSpPr/>
            <p:nvPr/>
          </p:nvSpPr>
          <p:spPr>
            <a:xfrm rot="10800000">
              <a:off x="11573279" y="6349093"/>
              <a:ext cx="1216967" cy="1460247"/>
            </a:xfrm>
            <a:prstGeom prst="rightBrace">
              <a:avLst/>
            </a:prstGeom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4" name="Text Placeholder 1">
              <a:extLst>
                <a:ext uri="{FF2B5EF4-FFF2-40B4-BE49-F238E27FC236}">
                  <a16:creationId xmlns:a16="http://schemas.microsoft.com/office/drawing/2014/main" id="{C6CB5FDD-5109-3046-AD09-A1E06F0B5E85}"/>
                </a:ext>
              </a:extLst>
            </p:cNvPr>
            <p:cNvSpPr txBox="1">
              <a:spLocks/>
            </p:cNvSpPr>
            <p:nvPr/>
          </p:nvSpPr>
          <p:spPr>
            <a:xfrm>
              <a:off x="10427403" y="6828369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4">
                      <a:lumMod val="75000"/>
                    </a:schemeClr>
                  </a:solidFill>
                </a:rPr>
                <a:t>Text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058DA7-69BA-9F4B-A521-AE5F8F97C9F4}"/>
              </a:ext>
            </a:extLst>
          </p:cNvPr>
          <p:cNvGrpSpPr/>
          <p:nvPr/>
        </p:nvGrpSpPr>
        <p:grpSpPr>
          <a:xfrm>
            <a:off x="10477276" y="8770238"/>
            <a:ext cx="2540000" cy="1195532"/>
            <a:chOff x="10477276" y="8770238"/>
            <a:chExt cx="2540000" cy="1195532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8C9F333-00B1-6149-89A4-EA526CBF7492}"/>
                </a:ext>
              </a:extLst>
            </p:cNvPr>
            <p:cNvSpPr/>
            <p:nvPr/>
          </p:nvSpPr>
          <p:spPr>
            <a:xfrm rot="10800000">
              <a:off x="11552958" y="8770238"/>
              <a:ext cx="1216971" cy="1028503"/>
            </a:xfrm>
            <a:prstGeom prst="rightBrace">
              <a:avLst/>
            </a:prstGeom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5" name="Text Placeholder 1">
              <a:extLst>
                <a:ext uri="{FF2B5EF4-FFF2-40B4-BE49-F238E27FC236}">
                  <a16:creationId xmlns:a16="http://schemas.microsoft.com/office/drawing/2014/main" id="{DD371D3B-1A65-DD4D-8F4A-E01F28F8FFF3}"/>
                </a:ext>
              </a:extLst>
            </p:cNvPr>
            <p:cNvSpPr txBox="1">
              <a:spLocks/>
            </p:cNvSpPr>
            <p:nvPr/>
          </p:nvSpPr>
          <p:spPr>
            <a:xfrm>
              <a:off x="10477276" y="8991490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4">
                      <a:lumMod val="75000"/>
                    </a:schemeClr>
                  </a:solidFill>
                </a:rPr>
                <a:t>Text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8BA76D-A244-E84F-9D76-564C246CC4C7}"/>
              </a:ext>
            </a:extLst>
          </p:cNvPr>
          <p:cNvGrpSpPr/>
          <p:nvPr/>
        </p:nvGrpSpPr>
        <p:grpSpPr>
          <a:xfrm>
            <a:off x="10477276" y="10441313"/>
            <a:ext cx="2540000" cy="1339065"/>
            <a:chOff x="10477276" y="10441313"/>
            <a:chExt cx="2540000" cy="1339065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2EA12B5-DB34-A242-946C-0B5628C914E9}"/>
                </a:ext>
              </a:extLst>
            </p:cNvPr>
            <p:cNvSpPr/>
            <p:nvPr/>
          </p:nvSpPr>
          <p:spPr>
            <a:xfrm rot="10800000">
              <a:off x="11552961" y="10441313"/>
              <a:ext cx="1216969" cy="1028501"/>
            </a:xfrm>
            <a:prstGeom prst="rightBrace">
              <a:avLst/>
            </a:prstGeom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6" name="Text Placeholder 1">
              <a:extLst>
                <a:ext uri="{FF2B5EF4-FFF2-40B4-BE49-F238E27FC236}">
                  <a16:creationId xmlns:a16="http://schemas.microsoft.com/office/drawing/2014/main" id="{24314454-5714-774D-B3B0-22E9934DB410}"/>
                </a:ext>
              </a:extLst>
            </p:cNvPr>
            <p:cNvSpPr txBox="1">
              <a:spLocks/>
            </p:cNvSpPr>
            <p:nvPr/>
          </p:nvSpPr>
          <p:spPr>
            <a:xfrm>
              <a:off x="10477276" y="10806098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4">
                      <a:lumMod val="75000"/>
                    </a:schemeClr>
                  </a:solidFill>
                </a:rPr>
                <a:t>Text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4">
                    <a:lumMod val="75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AD3E86-0AB8-864D-A18D-8E0CA4E907D3}"/>
              </a:ext>
            </a:extLst>
          </p:cNvPr>
          <p:cNvGrpSpPr/>
          <p:nvPr/>
        </p:nvGrpSpPr>
        <p:grpSpPr>
          <a:xfrm>
            <a:off x="10409913" y="4159045"/>
            <a:ext cx="2540000" cy="1229150"/>
            <a:chOff x="10409913" y="4159045"/>
            <a:chExt cx="2540000" cy="1229150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0C05879D-F010-C643-A289-14721934251E}"/>
                </a:ext>
              </a:extLst>
            </p:cNvPr>
            <p:cNvSpPr/>
            <p:nvPr/>
          </p:nvSpPr>
          <p:spPr>
            <a:xfrm rot="10800000">
              <a:off x="11641219" y="4159045"/>
              <a:ext cx="1216970" cy="1063291"/>
            </a:xfrm>
            <a:prstGeom prst="rightBrace">
              <a:avLst/>
            </a:prstGeom>
            <a:ln w="1270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0" name="Text Placeholder 1">
              <a:extLst>
                <a:ext uri="{FF2B5EF4-FFF2-40B4-BE49-F238E27FC236}">
                  <a16:creationId xmlns:a16="http://schemas.microsoft.com/office/drawing/2014/main" id="{66579175-6FFA-5A4C-90EE-F75E8826A4BB}"/>
                </a:ext>
              </a:extLst>
            </p:cNvPr>
            <p:cNvSpPr txBox="1">
              <a:spLocks/>
            </p:cNvSpPr>
            <p:nvPr/>
          </p:nvSpPr>
          <p:spPr>
            <a:xfrm>
              <a:off x="10409913" y="4413915"/>
              <a:ext cx="2540000" cy="97428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algn="l" hangingPunct="1"/>
              <a:r>
                <a:rPr lang="en-US" sz="2900" dirty="0">
                  <a:solidFill>
                    <a:schemeClr val="accent2">
                      <a:lumMod val="75000"/>
                    </a:schemeClr>
                  </a:solidFill>
                </a:rPr>
                <a:t>YAML</a:t>
              </a:r>
            </a:p>
            <a:p>
              <a:pPr marL="571500" indent="-571500" algn="l" hangingPunct="1">
                <a:buFont typeface="Arial" panose="020B0604020202020204" pitchFamily="34" charset="0"/>
                <a:buChar char="•"/>
              </a:pPr>
              <a:endParaRPr lang="en-US" sz="2900" dirty="0">
                <a:solidFill>
                  <a:schemeClr val="accent3">
                    <a:lumMod val="50000"/>
                  </a:schemeClr>
                </a:solidFill>
                <a:latin typeface="Andale Mono" panose="020B0509000000000004" pitchFamily="49" charset="0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D53060B-3FBA-35E4-6996-B85F6E64C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389" y="3724075"/>
            <a:ext cx="2710404" cy="31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683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lescope">
            <a:extLst>
              <a:ext uri="{FF2B5EF4-FFF2-40B4-BE49-F238E27FC236}">
                <a16:creationId xmlns:a16="http://schemas.microsoft.com/office/drawing/2014/main" id="{B604F633-428E-594F-9F8E-B287BFC8B00D}"/>
              </a:ext>
            </a:extLst>
          </p:cNvPr>
          <p:cNvSpPr/>
          <p:nvPr/>
        </p:nvSpPr>
        <p:spPr>
          <a:xfrm>
            <a:off x="2991620" y="7807233"/>
            <a:ext cx="2882311" cy="364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26" y="0"/>
                </a:moveTo>
                <a:lnTo>
                  <a:pt x="16276" y="1451"/>
                </a:lnTo>
                <a:lnTo>
                  <a:pt x="18550" y="4798"/>
                </a:lnTo>
                <a:lnTo>
                  <a:pt x="21600" y="3348"/>
                </a:lnTo>
                <a:lnTo>
                  <a:pt x="19326" y="0"/>
                </a:lnTo>
                <a:close/>
                <a:moveTo>
                  <a:pt x="15925" y="2086"/>
                </a:moveTo>
                <a:lnTo>
                  <a:pt x="2336" y="8535"/>
                </a:lnTo>
                <a:lnTo>
                  <a:pt x="2887" y="9345"/>
                </a:lnTo>
                <a:lnTo>
                  <a:pt x="1596" y="9345"/>
                </a:lnTo>
                <a:lnTo>
                  <a:pt x="1001" y="8453"/>
                </a:lnTo>
                <a:lnTo>
                  <a:pt x="0" y="8929"/>
                </a:lnTo>
                <a:lnTo>
                  <a:pt x="978" y="10383"/>
                </a:lnTo>
                <a:lnTo>
                  <a:pt x="3593" y="10383"/>
                </a:lnTo>
                <a:lnTo>
                  <a:pt x="4111" y="11144"/>
                </a:lnTo>
                <a:lnTo>
                  <a:pt x="9812" y="8436"/>
                </a:lnTo>
                <a:lnTo>
                  <a:pt x="9812" y="10059"/>
                </a:lnTo>
                <a:lnTo>
                  <a:pt x="13335" y="10059"/>
                </a:lnTo>
                <a:lnTo>
                  <a:pt x="13335" y="6762"/>
                </a:lnTo>
                <a:lnTo>
                  <a:pt x="17700" y="4696"/>
                </a:lnTo>
                <a:lnTo>
                  <a:pt x="15925" y="2086"/>
                </a:lnTo>
                <a:close/>
                <a:moveTo>
                  <a:pt x="7753" y="10636"/>
                </a:moveTo>
                <a:lnTo>
                  <a:pt x="7753" y="11932"/>
                </a:lnTo>
                <a:lnTo>
                  <a:pt x="8695" y="11932"/>
                </a:lnTo>
                <a:lnTo>
                  <a:pt x="3938" y="21600"/>
                </a:lnTo>
                <a:lnTo>
                  <a:pt x="4852" y="21600"/>
                </a:lnTo>
                <a:lnTo>
                  <a:pt x="10589" y="11932"/>
                </a:lnTo>
                <a:lnTo>
                  <a:pt x="10591" y="11932"/>
                </a:lnTo>
                <a:lnTo>
                  <a:pt x="10997" y="21600"/>
                </a:lnTo>
                <a:lnTo>
                  <a:pt x="11911" y="21600"/>
                </a:lnTo>
                <a:lnTo>
                  <a:pt x="12483" y="11983"/>
                </a:lnTo>
                <a:lnTo>
                  <a:pt x="18189" y="21600"/>
                </a:lnTo>
                <a:lnTo>
                  <a:pt x="19105" y="21600"/>
                </a:lnTo>
                <a:lnTo>
                  <a:pt x="14348" y="11932"/>
                </a:lnTo>
                <a:lnTo>
                  <a:pt x="15183" y="11932"/>
                </a:lnTo>
                <a:lnTo>
                  <a:pt x="15183" y="10636"/>
                </a:lnTo>
                <a:lnTo>
                  <a:pt x="7753" y="106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6" name="Questions?">
            <a:extLst>
              <a:ext uri="{FF2B5EF4-FFF2-40B4-BE49-F238E27FC236}">
                <a16:creationId xmlns:a16="http://schemas.microsoft.com/office/drawing/2014/main" id="{72A8C467-F0D0-BE40-8A21-B4A42115528A}"/>
              </a:ext>
            </a:extLst>
          </p:cNvPr>
          <p:cNvSpPr txBox="1">
            <a:spLocks/>
          </p:cNvSpPr>
          <p:nvPr/>
        </p:nvSpPr>
        <p:spPr>
          <a:xfrm>
            <a:off x="4114800" y="4817494"/>
            <a:ext cx="20269200" cy="4814114"/>
          </a:xfrm>
          <a:prstGeom prst="rect">
            <a:avLst/>
          </a:prstGeom>
        </p:spPr>
        <p:txBody>
          <a:bodyPr/>
          <a:lstStyle>
            <a:lvl1pPr marL="0" marR="0" indent="0" algn="ctr" defTabSz="2413955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750" b="1" i="0" u="none" strike="noStrike" cap="none" spc="-494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GB" sz="10000" dirty="0">
                <a:latin typeface="Canela Deck" pitchFamily="2" charset="0"/>
              </a:rPr>
              <a:t>A bit more on knitting to PDFs</a:t>
            </a:r>
          </a:p>
        </p:txBody>
      </p:sp>
    </p:spTree>
    <p:extLst>
      <p:ext uri="{BB962C8B-B14F-4D97-AF65-F5344CB8AC3E}">
        <p14:creationId xmlns:p14="http://schemas.microsoft.com/office/powerpoint/2010/main" val="368662343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Questions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z="24750" spc="-494"/>
            </a:lvl1pPr>
          </a:lstStyle>
          <a:p>
            <a:r>
              <a:rPr dirty="0"/>
              <a:t>Questions?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0361" y="13131800"/>
            <a:ext cx="303277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873714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46A6B-048B-CA41-BB97-494E7EEA7C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57400" y="7437120"/>
            <a:ext cx="20269200" cy="4572000"/>
          </a:xfrm>
        </p:spPr>
        <p:txBody>
          <a:bodyPr>
            <a:normAutofit/>
          </a:bodyPr>
          <a:lstStyle/>
          <a:p>
            <a:r>
              <a:rPr lang="en-US" b="0" dirty="0"/>
              <a:t>Due: Monday, 20</a:t>
            </a:r>
            <a:r>
              <a:rPr lang="en-US" b="0" baseline="30000" dirty="0"/>
              <a:t>th</a:t>
            </a:r>
            <a:r>
              <a:rPr lang="en-US" b="0" dirty="0"/>
              <a:t> March at 12 noon GMT</a:t>
            </a:r>
          </a:p>
          <a:p>
            <a:endParaRPr lang="en-US" b="0" dirty="0"/>
          </a:p>
          <a:p>
            <a:r>
              <a:rPr lang="en-US" b="0" dirty="0"/>
              <a:t>See Learn pages “</a:t>
            </a:r>
            <a:r>
              <a:rPr lang="en-US" b="0" i="1" dirty="0"/>
              <a:t>Assessments</a:t>
            </a:r>
            <a:r>
              <a:rPr lang="en-US" b="0" dirty="0"/>
              <a:t>” for more info</a:t>
            </a:r>
          </a:p>
          <a:p>
            <a:endParaRPr lang="en-US" b="0" dirty="0"/>
          </a:p>
          <a:p>
            <a:r>
              <a:rPr lang="en-US" b="0" i="1" dirty="0"/>
              <a:t>Q&amp;A around the assignment Wednesday 1</a:t>
            </a:r>
            <a:r>
              <a:rPr lang="en-US" b="0" i="1" baseline="30000" dirty="0"/>
              <a:t>st</a:t>
            </a:r>
            <a:r>
              <a:rPr lang="en-US" b="0" i="1" dirty="0"/>
              <a:t> March 6pm!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B16A4-8BA9-BF4B-ADF5-5C6AC5268D1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57400" y="2043886"/>
            <a:ext cx="20269200" cy="4814114"/>
          </a:xfrm>
        </p:spPr>
        <p:txBody>
          <a:bodyPr>
            <a:normAutofit/>
          </a:bodyPr>
          <a:lstStyle/>
          <a:p>
            <a:pPr>
              <a:lnSpc>
                <a:spcPts val="18000"/>
              </a:lnSpc>
            </a:pPr>
            <a:r>
              <a:rPr lang="en-US" sz="15000" dirty="0"/>
              <a:t>R Programming Assignment</a:t>
            </a:r>
          </a:p>
        </p:txBody>
      </p:sp>
    </p:spTree>
    <p:extLst>
      <p:ext uri="{BB962C8B-B14F-4D97-AF65-F5344CB8AC3E}">
        <p14:creationId xmlns:p14="http://schemas.microsoft.com/office/powerpoint/2010/main" val="3624575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4</a:t>
            </a:r>
            <a:br>
              <a:rPr lang="en-GB" dirty="0"/>
            </a:br>
            <a:r>
              <a:rPr lang="en-GB" sz="11500" dirty="0"/>
              <a:t>Week 8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782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is R…"/>
          <p:cNvSpPr txBox="1">
            <a:spLocks noGrp="1"/>
          </p:cNvSpPr>
          <p:nvPr>
            <p:ph type="body" sz="half" idx="1"/>
          </p:nvPr>
        </p:nvSpPr>
        <p:spPr>
          <a:xfrm>
            <a:off x="13496563" y="2825806"/>
            <a:ext cx="9049076" cy="7745697"/>
          </a:xfrm>
          <a:prstGeom prst="rect">
            <a:avLst/>
          </a:prstGeom>
        </p:spPr>
        <p:txBody>
          <a:bodyPr/>
          <a:lstStyle/>
          <a:p>
            <a:pPr marL="444500" indent="-444500">
              <a:buSzPct val="100000"/>
              <a:buChar char="•"/>
            </a:pPr>
            <a:r>
              <a:rPr lang="en-GB" dirty="0"/>
              <a:t>Interactive overview of key functions discussed in the course </a:t>
            </a:r>
          </a:p>
          <a:p>
            <a:pPr marL="444500" indent="-444500">
              <a:buSzPct val="100000"/>
              <a:buChar char="•"/>
            </a:pPr>
            <a:r>
              <a:rPr lang="en-GB" dirty="0"/>
              <a:t>R Markdown knit </a:t>
            </a:r>
            <a:r>
              <a:rPr lang="en-GB"/>
              <a:t>to PDF demo </a:t>
            </a:r>
            <a:endParaRPr lang="en-GB" dirty="0"/>
          </a:p>
          <a:p>
            <a:pPr marL="444500" indent="-444500">
              <a:buSzPct val="100000"/>
              <a:buChar char="•"/>
            </a:pPr>
            <a:r>
              <a:rPr dirty="0"/>
              <a:t>Q&amp;A </a:t>
            </a:r>
          </a:p>
        </p:txBody>
      </p:sp>
      <p:sp>
        <p:nvSpPr>
          <p:cNvPr id="166" name="Agenda"/>
          <p:cNvSpPr txBox="1">
            <a:spLocks noGrp="1"/>
          </p:cNvSpPr>
          <p:nvPr>
            <p:ph type="title"/>
          </p:nvPr>
        </p:nvSpPr>
        <p:spPr>
          <a:xfrm>
            <a:off x="1532391" y="4248336"/>
            <a:ext cx="9829800" cy="1733018"/>
          </a:xfrm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167" name="Ballot"/>
          <p:cNvSpPr/>
          <p:nvPr/>
        </p:nvSpPr>
        <p:spPr>
          <a:xfrm>
            <a:off x="20573693" y="1478710"/>
            <a:ext cx="2277916" cy="3034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6"/>
                </a:lnTo>
                <a:lnTo>
                  <a:pt x="2780" y="4226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6"/>
                  <a:pt x="17628" y="4226"/>
                </a:cubicBezTo>
                <a:cubicBezTo>
                  <a:pt x="16849" y="4226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5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5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5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5109" y="13131800"/>
            <a:ext cx="233782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4" name="Picture 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A119B216-78B7-EA41-9023-8D2EE3454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91" y="8146473"/>
            <a:ext cx="2757802" cy="3196800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52A520F-0ABB-1844-B5B0-A4D0604C6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93" y="8146473"/>
            <a:ext cx="2770865" cy="3196800"/>
          </a:xfrm>
          <a:prstGeom prst="rect">
            <a:avLst/>
          </a:prstGeom>
        </p:spPr>
      </p:pic>
      <p:pic>
        <p:nvPicPr>
          <p:cNvPr id="11" name="Picture 10" descr="A picture containing qr code&#10;&#10;Description automatically generated">
            <a:extLst>
              <a:ext uri="{FF2B5EF4-FFF2-40B4-BE49-F238E27FC236}">
                <a16:creationId xmlns:a16="http://schemas.microsoft.com/office/drawing/2014/main" id="{8F59E671-834B-CD42-9142-B89AA9972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58" y="8146473"/>
            <a:ext cx="2769059" cy="31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912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1040"/>
            </a:lvl1pPr>
          </a:lstStyle>
          <a:p>
            <a:r>
              <a:rPr lang="en-GB" dirty="0"/>
              <a:t>Have you managed to successfully knit an R Markdown document to PDF?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6210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26792-E23F-8945-8D67-78E05F33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337" y="1510298"/>
            <a:ext cx="20269200" cy="2486528"/>
          </a:xfrm>
        </p:spPr>
        <p:txBody>
          <a:bodyPr>
            <a:normAutofit/>
          </a:bodyPr>
          <a:lstStyle/>
          <a:p>
            <a:r>
              <a:rPr lang="en-US" sz="15000" dirty="0"/>
              <a:t>Summary of key functions 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E9A71BA-9833-724E-902D-C9C3E6640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946" y="9147743"/>
            <a:ext cx="2769169" cy="31968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DAFC762-739C-A44B-B616-ADD69E2C7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570" y="9203161"/>
            <a:ext cx="2757803" cy="319680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EA2612A0-7DB5-C14D-B5BB-BD28D2C8A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574" y="6774873"/>
            <a:ext cx="2757803" cy="3196800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9D2BE0E2-68A4-9F47-AA67-6076E451C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23" y="9166404"/>
            <a:ext cx="2757803" cy="3196800"/>
          </a:xfrm>
          <a:prstGeom prst="rect">
            <a:avLst/>
          </a:prstGeom>
        </p:spPr>
      </p:pic>
      <p:pic>
        <p:nvPicPr>
          <p:cNvPr id="16" name="Picture 15" descr="A picture containing text, sign, businesscard, vector graphics&#10;&#10;Description automatically generated">
            <a:extLst>
              <a:ext uri="{FF2B5EF4-FFF2-40B4-BE49-F238E27FC236}">
                <a16:creationId xmlns:a16="http://schemas.microsoft.com/office/drawing/2014/main" id="{31E62B6F-8A14-254A-A2AF-CECAD9F40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906" y="6858000"/>
            <a:ext cx="2757803" cy="3196800"/>
          </a:xfrm>
          <a:prstGeom prst="rect">
            <a:avLst/>
          </a:prstGeom>
        </p:spPr>
      </p:pic>
      <p:pic>
        <p:nvPicPr>
          <p:cNvPr id="18" name="Picture 17" descr="A picture containing text, sign, businesscard&#10;&#10;Description automatically generated">
            <a:extLst>
              <a:ext uri="{FF2B5EF4-FFF2-40B4-BE49-F238E27FC236}">
                <a16:creationId xmlns:a16="http://schemas.microsoft.com/office/drawing/2014/main" id="{272F407B-4623-B041-820E-26258E79B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01" y="9147743"/>
            <a:ext cx="2757803" cy="3196800"/>
          </a:xfrm>
          <a:prstGeom prst="rect">
            <a:avLst/>
          </a:prstGeom>
        </p:spPr>
      </p:pic>
      <p:pic>
        <p:nvPicPr>
          <p:cNvPr id="20" name="Picture 1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DD1C00F-5874-7C4A-8224-575ADD37C5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183" y="6833983"/>
            <a:ext cx="2757803" cy="3196800"/>
          </a:xfrm>
          <a:prstGeom prst="rect">
            <a:avLst/>
          </a:prstGeom>
        </p:spPr>
      </p:pic>
      <p:pic>
        <p:nvPicPr>
          <p:cNvPr id="24" name="Picture 23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5BA4E65B-135B-AA45-8064-DEC7BC7DD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63" y="6793185"/>
            <a:ext cx="2757803" cy="3196800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8415C7-83F7-FC4C-905E-7912837C6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465" y="9147743"/>
            <a:ext cx="2759054" cy="3196800"/>
          </a:xfrm>
          <a:prstGeom prst="rect">
            <a:avLst/>
          </a:prstGeom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323E0B69-CCE5-F945-9092-582B98AFE7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003" y="9203161"/>
            <a:ext cx="2757803" cy="3196800"/>
          </a:xfrm>
          <a:prstGeom prst="rect">
            <a:avLst/>
          </a:prstGeom>
        </p:spPr>
      </p:pic>
      <p:pic>
        <p:nvPicPr>
          <p:cNvPr id="30" name="Picture 29" descr="A picture containing text, writing implement&#10;&#10;Description automatically generated">
            <a:extLst>
              <a:ext uri="{FF2B5EF4-FFF2-40B4-BE49-F238E27FC236}">
                <a16:creationId xmlns:a16="http://schemas.microsoft.com/office/drawing/2014/main" id="{17804814-2ACE-5C41-8E65-AB26CDBAF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169" y="6830291"/>
            <a:ext cx="2767770" cy="3196800"/>
          </a:xfrm>
          <a:prstGeom prst="rect">
            <a:avLst/>
          </a:prstGeom>
        </p:spPr>
      </p:pic>
      <p:pic>
        <p:nvPicPr>
          <p:cNvPr id="32" name="Picture 31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B16CE2-EF46-C94F-9B1E-928F770B22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489" y="6802582"/>
            <a:ext cx="2769059" cy="3196800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4E5314E3-EC6F-F04E-8C4D-8ABEA93482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39" y="9203161"/>
            <a:ext cx="2770865" cy="3196800"/>
          </a:xfrm>
          <a:prstGeom prst="rect">
            <a:avLst/>
          </a:prstGeom>
        </p:spPr>
      </p:pic>
      <p:pic>
        <p:nvPicPr>
          <p:cNvPr id="4" name="Picture 3" descr="A picture containing text, black, display, light&#10;&#10;Description automatically generated">
            <a:extLst>
              <a:ext uri="{FF2B5EF4-FFF2-40B4-BE49-F238E27FC236}">
                <a16:creationId xmlns:a16="http://schemas.microsoft.com/office/drawing/2014/main" id="{478AEC76-223B-3B4B-BE41-902F516412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019" y="4184149"/>
            <a:ext cx="2787907" cy="3196800"/>
          </a:xfrm>
          <a:prstGeom prst="rect">
            <a:avLst/>
          </a:prstGeom>
        </p:spPr>
      </p:pic>
      <p:pic>
        <p:nvPicPr>
          <p:cNvPr id="19" name="Picture 18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261E7489-BE69-9149-8288-EC29AF84C3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54" y="6777644"/>
            <a:ext cx="2759827" cy="3196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5B66D-661D-123A-17CF-A76B8B3C9C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457" y="6861886"/>
            <a:ext cx="2710404" cy="31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29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B3F00-D51A-194A-B107-17E4B4A8FE4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57400" y="1440871"/>
            <a:ext cx="20269200" cy="2383159"/>
          </a:xfrm>
        </p:spPr>
        <p:txBody>
          <a:bodyPr>
            <a:normAutofit/>
          </a:bodyPr>
          <a:lstStyle/>
          <a:p>
            <a:r>
              <a:rPr lang="en-US" sz="14500" dirty="0"/>
              <a:t>Importing Data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D6A7A0C-0A24-A842-80F2-21F8C5D4E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99" y="1440871"/>
            <a:ext cx="2757803" cy="3196800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ED167B-0EA5-384D-92F6-E573E80A5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17" y="5423603"/>
            <a:ext cx="20378855" cy="63453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873F44-A10F-2E40-B01F-92B35CDA4CB0}"/>
              </a:ext>
            </a:extLst>
          </p:cNvPr>
          <p:cNvSpPr txBox="1">
            <a:spLocks/>
          </p:cNvSpPr>
          <p:nvPr/>
        </p:nvSpPr>
        <p:spPr>
          <a:xfrm>
            <a:off x="16073581" y="2616297"/>
            <a:ext cx="9601200" cy="845948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hangingPunct="1">
              <a:buFont typeface=".Apple Color Emoji UI"/>
              <a:buChar char="🌟"/>
            </a:pPr>
            <a:r>
              <a:rPr lang="en-US" b="0" dirty="0" err="1">
                <a:latin typeface="Andale Mono" panose="020B0509000000000004" pitchFamily="49" charset="0"/>
              </a:rPr>
              <a:t>read_csv</a:t>
            </a:r>
            <a:r>
              <a:rPr lang="en-US" b="0" dirty="0">
                <a:latin typeface="Andale Mono" panose="020B0509000000000004" pitchFamily="49" charset="0"/>
              </a:rPr>
              <a:t>()</a:t>
            </a:r>
            <a:r>
              <a:rPr lang="en-US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9087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233E-3738-AF4F-AE1F-A5CA69BB5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480" y="0"/>
            <a:ext cx="20269200" cy="5213153"/>
          </a:xfrm>
        </p:spPr>
        <p:txBody>
          <a:bodyPr/>
          <a:lstStyle/>
          <a:p>
            <a:r>
              <a:rPr lang="en-US" dirty="0"/>
              <a:t>Variable naming conventions</a:t>
            </a:r>
          </a:p>
        </p:txBody>
      </p:sp>
      <p:pic>
        <p:nvPicPr>
          <p:cNvPr id="4" name="Picture 3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5F9E73EE-6F94-E14F-9A8F-305C753A6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7856"/>
            <a:ext cx="2759827" cy="3196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CDC0FA-C5E3-B046-ABAD-831603F98D62}"/>
              </a:ext>
            </a:extLst>
          </p:cNvPr>
          <p:cNvGrpSpPr/>
          <p:nvPr/>
        </p:nvGrpSpPr>
        <p:grpSpPr>
          <a:xfrm>
            <a:off x="6096000" y="3528821"/>
            <a:ext cx="16764000" cy="8841303"/>
            <a:chOff x="6096000" y="3498341"/>
            <a:chExt cx="16764000" cy="8841303"/>
          </a:xfrm>
        </p:grpSpPr>
        <p:pic>
          <p:nvPicPr>
            <p:cNvPr id="6" name="Picture 5" descr="Diagram, text&#10;&#10;Description automatically generated">
              <a:extLst>
                <a:ext uri="{FF2B5EF4-FFF2-40B4-BE49-F238E27FC236}">
                  <a16:creationId xmlns:a16="http://schemas.microsoft.com/office/drawing/2014/main" id="{3301D3F5-4A15-9D48-8FCC-7D658BBD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7920" y="3498341"/>
              <a:ext cx="12832080" cy="884130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8EF118-29CA-8C46-8E2D-7B79AB52E6FB}"/>
                </a:ext>
              </a:extLst>
            </p:cNvPr>
            <p:cNvSpPr txBox="1"/>
            <p:nvPr/>
          </p:nvSpPr>
          <p:spPr>
            <a:xfrm>
              <a:off x="6096000" y="11845663"/>
              <a:ext cx="12192000" cy="493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Artwork by Allison Horst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8243A5C-260A-E74D-A9C6-2D4632AD5D1B}"/>
              </a:ext>
            </a:extLst>
          </p:cNvPr>
          <p:cNvSpPr txBox="1">
            <a:spLocks/>
          </p:cNvSpPr>
          <p:nvPr/>
        </p:nvSpPr>
        <p:spPr>
          <a:xfrm>
            <a:off x="1824649" y="5922831"/>
            <a:ext cx="8786542" cy="5213153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marL="457200" indent="-457200" algn="l" hangingPunct="1">
              <a:buFont typeface=".Apple Color Emoji UI"/>
              <a:buChar char="🌟"/>
            </a:pPr>
            <a:r>
              <a:rPr lang="en-US" sz="3500" dirty="0" err="1">
                <a:latin typeface="Andale Mono" panose="020B0509000000000004" pitchFamily="49" charset="0"/>
              </a:rPr>
              <a:t>clean_names</a:t>
            </a:r>
            <a:r>
              <a:rPr lang="en-US" sz="3500" dirty="0">
                <a:latin typeface="Andale Mono" panose="020B0509000000000004" pitchFamily="49" charset="0"/>
              </a:rPr>
              <a:t>() </a:t>
            </a:r>
          </a:p>
          <a:p>
            <a:pPr algn="l" hangingPunct="1"/>
            <a:endParaRPr lang="en-US" sz="3500" dirty="0">
              <a:latin typeface="Proxima Nova" panose="02000506030000020004" pitchFamily="2" charset="0"/>
            </a:endParaRPr>
          </a:p>
          <a:p>
            <a:pPr algn="l" hangingPunct="1"/>
            <a:r>
              <a:rPr lang="en-US" sz="3500" dirty="0">
                <a:latin typeface="Proxima Nova" panose="02000506030000020004" pitchFamily="2" charset="0"/>
              </a:rPr>
              <a:t>Defaults to snake case, but there are 18 options you can choose from </a:t>
            </a:r>
          </a:p>
        </p:txBody>
      </p:sp>
    </p:spTree>
    <p:extLst>
      <p:ext uri="{BB962C8B-B14F-4D97-AF65-F5344CB8AC3E}">
        <p14:creationId xmlns:p14="http://schemas.microsoft.com/office/powerpoint/2010/main" val="34993271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5902</TotalTime>
  <Words>1106</Words>
  <Application>Microsoft Office PowerPoint</Application>
  <PresentationFormat>Custom</PresentationFormat>
  <Paragraphs>176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.Apple Color Emoji UI</vt:lpstr>
      <vt:lpstr>Andale Mono</vt:lpstr>
      <vt:lpstr>Arial</vt:lpstr>
      <vt:lpstr>Canela Bold</vt:lpstr>
      <vt:lpstr>Canela Deck</vt:lpstr>
      <vt:lpstr>Canela Deck Bold</vt:lpstr>
      <vt:lpstr>Canela Regular</vt:lpstr>
      <vt:lpstr>Courier New</vt:lpstr>
      <vt:lpstr>Helvetica Neue</vt:lpstr>
      <vt:lpstr>Proxima Nova</vt:lpstr>
      <vt:lpstr>Proxima Nova Medium</vt:lpstr>
      <vt:lpstr>29_Lookbook</vt:lpstr>
      <vt:lpstr>HDS Tutorial 4 Week 8 </vt:lpstr>
      <vt:lpstr>PowerPoint Presentation</vt:lpstr>
      <vt:lpstr>PowerPoint Presentation</vt:lpstr>
      <vt:lpstr>HDS Tutorial 4 Week 8 </vt:lpstr>
      <vt:lpstr>Agenda</vt:lpstr>
      <vt:lpstr>Have you managed to successfully knit an R Markdown document to PDF?</vt:lpstr>
      <vt:lpstr>Summary of key functions </vt:lpstr>
      <vt:lpstr>PowerPoint Presentation</vt:lpstr>
      <vt:lpstr>Variable naming conventions</vt:lpstr>
      <vt:lpstr>Wrangling</vt:lpstr>
      <vt:lpstr>Logical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formats &amp; Tidy Data</vt:lpstr>
      <vt:lpstr>Data formats &amp; Tidy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 Data Tutor</vt:lpstr>
      <vt:lpstr>Plotting</vt:lpstr>
      <vt:lpstr>PowerPoint Presentation</vt:lpstr>
      <vt:lpstr>PowerPoint Presentation</vt:lpstr>
      <vt:lpstr>PowerPoint Presentation</vt:lpstr>
      <vt:lpstr>Color palettes </vt:lpstr>
      <vt:lpstr>introverse package</vt:lpstr>
      <vt:lpstr>Report generation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HDS Tutorial 1</dc:title>
  <cp:lastModifiedBy>Dimitrios Doudesis</cp:lastModifiedBy>
  <cp:revision>149</cp:revision>
  <cp:lastPrinted>2021-11-10T09:56:09Z</cp:lastPrinted>
  <dcterms:modified xsi:type="dcterms:W3CDTF">2023-02-28T17:34:56Z</dcterms:modified>
</cp:coreProperties>
</file>